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1" r:id="rId4"/>
    <p:sldId id="272" r:id="rId5"/>
    <p:sldId id="280" r:id="rId6"/>
    <p:sldId id="282" r:id="rId7"/>
    <p:sldId id="283" r:id="rId8"/>
    <p:sldId id="258" r:id="rId9"/>
    <p:sldId id="269" r:id="rId10"/>
    <p:sldId id="307" r:id="rId11"/>
    <p:sldId id="295" r:id="rId12"/>
    <p:sldId id="294" r:id="rId13"/>
    <p:sldId id="291" r:id="rId14"/>
    <p:sldId id="287" r:id="rId15"/>
    <p:sldId id="298" r:id="rId16"/>
    <p:sldId id="305" r:id="rId17"/>
    <p:sldId id="304" r:id="rId18"/>
    <p:sldId id="301" r:id="rId19"/>
    <p:sldId id="285" r:id="rId20"/>
    <p:sldId id="296" r:id="rId21"/>
    <p:sldId id="277" r:id="rId22"/>
    <p:sldId id="297" r:id="rId23"/>
    <p:sldId id="292" r:id="rId24"/>
    <p:sldId id="308" r:id="rId25"/>
    <p:sldId id="289" r:id="rId26"/>
    <p:sldId id="278" r:id="rId27"/>
    <p:sldId id="303" r:id="rId28"/>
    <p:sldId id="262" r:id="rId29"/>
    <p:sldId id="290" r:id="rId30"/>
    <p:sldId id="267" r:id="rId31"/>
  </p:sldIdLst>
  <p:sldSz cx="18288000" cy="10287000"/>
  <p:notesSz cx="6858000" cy="9144000"/>
  <p:embeddedFontLst>
    <p:embeddedFont>
      <p:font typeface="Pretendard" panose="020B0600000101010101" charset="-127"/>
      <p:regular r:id="rId34"/>
      <p:bold r:id="rId35"/>
    </p:embeddedFont>
    <p:embeddedFont>
      <p:font typeface="Pretendard Black" panose="020B0600000101010101" charset="-127"/>
      <p:bold r:id="rId36"/>
    </p:embeddedFont>
    <p:embeddedFont>
      <p:font typeface="Pretendard ExtraBold" panose="020B0600000101010101" charset="-127"/>
      <p:bold r:id="rId37"/>
    </p:embeddedFont>
    <p:embeddedFont>
      <p:font typeface="Pretendard SemiBold" panose="020B0600000101010101" charset="-127"/>
      <p:bold r:id="rId38"/>
    </p:embeddedFont>
    <p:embeddedFont>
      <p:font typeface="함초롬바탕" panose="020B0600000101010101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705-25" initials="72" lastIdx="1" clrIdx="0">
    <p:extLst>
      <p:ext uri="{19B8F6BF-5375-455C-9EA6-DF929625EA0E}">
        <p15:presenceInfo xmlns:p15="http://schemas.microsoft.com/office/powerpoint/2012/main" userId="705-2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9" autoAdjust="0"/>
    <p:restoredTop sz="95013" autoAdjust="0"/>
  </p:normalViewPr>
  <p:slideViewPr>
    <p:cSldViewPr>
      <p:cViewPr varScale="1">
        <p:scale>
          <a:sx n="101" d="100"/>
          <a:sy n="101" d="100"/>
        </p:scale>
        <p:origin x="744" y="13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-57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A0C2AEB-4A05-4CA4-ACE0-DFC66206E9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D469C1-6277-4914-8804-BFD88F365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83FB2-6E3C-433A-B430-C49AFBF76B73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C7C0B0-5D99-4EAD-ADD6-BFDA77E6D4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93E4A3-BCD4-49AC-BBD3-B936836D99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4A95A-4CA0-473A-BBF1-A56BA74FC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3167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FDFEF-43DA-4519-999C-6621BB67B591}" type="datetimeFigureOut">
              <a:rPr lang="ko-KR" altLang="en-US" smtClean="0"/>
              <a:t>2024-10-26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094C7-6C07-4AE9-AEF6-7CBDBA50B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812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783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732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282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0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575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51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20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90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365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28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709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971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60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732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01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2728-2275-4765-AAA9-30D852748CE0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D937-BE4D-42B3-8197-15EA8CAE1544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2C48-2CC9-4E51-A5CD-6047107552CE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4BB2-2EDB-4C79-BBE1-777DAB679EBC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F076-428E-45F2-9169-45B3A349B5D4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8BF1A-2563-4086-83A5-DBBB0FF2435D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A453-22C1-416F-B643-19D7D7F33637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0F30-B1B2-4549-AC3C-18A6E3AE9E99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142EF-AA50-4E5F-903E-02833E08EA18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221200" y="190500"/>
            <a:ext cx="914400" cy="43656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7D68-8E18-4276-A771-7DD117FCA2DC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DE9E1-8C28-4A74-B7F2-ABB186B0385D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343" y="635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AF599-E7E7-41E1-B684-B1258E2F2C79}" type="datetime1">
              <a:rPr lang="en-US" altLang="ko-KR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9548585"/>
            <a:ext cx="914400" cy="436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5200" y="495300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1584" y="3168466"/>
            <a:ext cx="15804832" cy="194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8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Inter Bold"/>
              </a:rPr>
              <a:t>조선소 안전을 위한 </a:t>
            </a:r>
            <a:endParaRPr lang="en-US" altLang="ko-KR" sz="6000" b="1" dirty="0">
              <a:solidFill>
                <a:srgbClr val="00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Inter Bold"/>
            </a:endParaRPr>
          </a:p>
          <a:p>
            <a:pPr algn="ctr">
              <a:lnSpc>
                <a:spcPts val="7928"/>
              </a:lnSpc>
              <a:spcBef>
                <a:spcPct val="0"/>
              </a:spcBef>
            </a:pPr>
            <a:r>
              <a:rPr lang="en-US" altLang="ko-KR" sz="6000" b="1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Inter Bold"/>
              </a:rPr>
              <a:t>AI </a:t>
            </a:r>
            <a:r>
              <a:rPr lang="ko-KR" altLang="en-US" sz="6000" b="1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Inter Bold"/>
              </a:rPr>
              <a:t>기반 실시간 사고 감지 시스템 </a:t>
            </a:r>
            <a:endParaRPr lang="en-US" sz="6000" b="1" dirty="0">
              <a:solidFill>
                <a:srgbClr val="00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767146" y="8267700"/>
            <a:ext cx="475370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3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Inter Bold"/>
              </a:rPr>
              <a:t>디지털 부산 스마트아카데미</a:t>
            </a:r>
            <a:endParaRPr lang="en-US" sz="2800" b="1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Inter Bold"/>
            </a:endParaRPr>
          </a:p>
          <a:p>
            <a:pPr algn="ctr">
              <a:lnSpc>
                <a:spcPts val="2943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Inter Bold"/>
              </a:rPr>
              <a:t>2024. 10. 21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78577" y="737601"/>
            <a:ext cx="2133599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BEEF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3200" b="1" dirty="0" err="1">
                <a:solidFill>
                  <a:srgbClr val="EBEEF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안전하조</a:t>
            </a:r>
            <a:r>
              <a:rPr lang="en-US" sz="3200" b="1" dirty="0">
                <a:solidFill>
                  <a:srgbClr val="EBEEF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67146" y="6330744"/>
            <a:ext cx="475370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"/>
              </a:rPr>
              <a:t>양시현</a:t>
            </a:r>
            <a:endParaRPr lang="en-US" sz="2800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"/>
            </a:endParaRPr>
          </a:p>
          <a:p>
            <a:pPr algn="ctr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"/>
              </a:rPr>
              <a:t>전주영</a:t>
            </a:r>
            <a:endParaRPr lang="en-US" sz="3200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"/>
              </a:rPr>
              <a:t>박</a:t>
            </a:r>
            <a:r>
              <a:rPr lang="en-US" sz="3200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"/>
              </a:rPr>
              <a:t>초신</a:t>
            </a:r>
            <a:endParaRPr lang="en-US" sz="3200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AD50AE-FA50-414E-AA98-6F82DE924E3F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D8562C-CAED-4D43-9AF6-F6107365F6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9"/>
          <a:stretch/>
        </p:blipFill>
        <p:spPr>
          <a:xfrm>
            <a:off x="6769604" y="2287661"/>
            <a:ext cx="1114373" cy="10245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E90BA0-5B27-4196-A5A2-0EA58813C9D4}"/>
              </a:ext>
            </a:extLst>
          </p:cNvPr>
          <p:cNvSpPr/>
          <p:nvPr/>
        </p:nvSpPr>
        <p:spPr>
          <a:xfrm>
            <a:off x="223171" y="182880"/>
            <a:ext cx="6344350" cy="9829800"/>
          </a:xfrm>
          <a:prstGeom prst="roundRect">
            <a:avLst>
              <a:gd name="adj" fmla="val 9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8A5574F-9652-4DC5-B0CF-4C38F1052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0" r="27658"/>
          <a:stretch/>
        </p:blipFill>
        <p:spPr>
          <a:xfrm>
            <a:off x="244131" y="199510"/>
            <a:ext cx="6302429" cy="98282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83685" y="2486982"/>
            <a:ext cx="9439071" cy="858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4-1 </a:t>
            </a:r>
            <a:r>
              <a:rPr lang="ko-KR" altLang="en-US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사용 데이터 및 모델</a:t>
            </a:r>
            <a:endParaRPr lang="en-US" sz="44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083685" y="6812228"/>
            <a:ext cx="7620538" cy="854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4-3 </a:t>
            </a:r>
            <a:r>
              <a:rPr lang="ko-KR" altLang="en-US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실행 영상</a:t>
            </a:r>
            <a:endParaRPr lang="en-US" altLang="ko-KR" sz="44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3C7BE10-F3A3-4790-9F6C-7DFCBF91F200}"/>
              </a:ext>
            </a:extLst>
          </p:cNvPr>
          <p:cNvSpPr txBox="1"/>
          <p:nvPr/>
        </p:nvSpPr>
        <p:spPr>
          <a:xfrm>
            <a:off x="838200" y="4381500"/>
            <a:ext cx="5278294" cy="1940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8"/>
              </a:lnSpc>
              <a:spcBef>
                <a:spcPct val="0"/>
              </a:spcBef>
            </a:pPr>
            <a:r>
              <a:rPr lang="en-US" altLang="ko-KR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화재 및 안전장비 감지 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1A4652C-ABCB-155F-5F2D-185BB7A4F3BC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D94E15D-688D-4E83-A3E0-468604DDBDA3}"/>
              </a:ext>
            </a:extLst>
          </p:cNvPr>
          <p:cNvSpPr txBox="1"/>
          <p:nvPr/>
        </p:nvSpPr>
        <p:spPr>
          <a:xfrm>
            <a:off x="8035048" y="4649605"/>
            <a:ext cx="9439071" cy="858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4-2 </a:t>
            </a:r>
            <a:r>
              <a:rPr lang="ko-KR" altLang="en-US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모델 선정 이유</a:t>
            </a:r>
            <a:endParaRPr lang="en-US" altLang="ko-KR" sz="44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78261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96B855C-D7B6-486C-970C-3DCCFFDB8CD3}"/>
              </a:ext>
            </a:extLst>
          </p:cNvPr>
          <p:cNvSpPr/>
          <p:nvPr/>
        </p:nvSpPr>
        <p:spPr>
          <a:xfrm>
            <a:off x="718533" y="2055407"/>
            <a:ext cx="3454324" cy="4113553"/>
          </a:xfrm>
          <a:prstGeom prst="roundRect">
            <a:avLst>
              <a:gd name="adj" fmla="val 8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00100"/>
            <a:ext cx="4914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4-1 </a:t>
            </a:r>
            <a:r>
              <a:rPr lang="en-US" altLang="ko-KR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사용</a:t>
            </a: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데이터 및 모델</a:t>
            </a:r>
            <a:endParaRPr lang="en-US" altLang="ko-KR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72" name="양쪽 대괄호 71">
            <a:extLst>
              <a:ext uri="{FF2B5EF4-FFF2-40B4-BE49-F238E27FC236}">
                <a16:creationId xmlns:a16="http://schemas.microsoft.com/office/drawing/2014/main" id="{428D0F85-9211-45AB-A8E3-607C97778BEF}"/>
              </a:ext>
            </a:extLst>
          </p:cNvPr>
          <p:cNvSpPr/>
          <p:nvPr/>
        </p:nvSpPr>
        <p:spPr>
          <a:xfrm>
            <a:off x="4765017" y="1902105"/>
            <a:ext cx="12695558" cy="7476778"/>
          </a:xfrm>
          <a:prstGeom prst="bracketPair">
            <a:avLst>
              <a:gd name="adj" fmla="val 3542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7FF8C8-7C76-4346-B26A-F4B831E56CCA}"/>
              </a:ext>
            </a:extLst>
          </p:cNvPr>
          <p:cNvSpPr txBox="1"/>
          <p:nvPr/>
        </p:nvSpPr>
        <p:spPr>
          <a:xfrm>
            <a:off x="399748" y="5159415"/>
            <a:ext cx="4198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선박 해양 스마트 야드</a:t>
            </a:r>
            <a:endParaRPr lang="en-US" altLang="ko-KR" sz="3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  <a:p>
            <a:pPr algn="ctr"/>
            <a:r>
              <a:rPr lang="ko-KR" altLang="en-US" sz="3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안전 데이터</a:t>
            </a:r>
            <a:endParaRPr lang="en-US" altLang="ko-KR" sz="3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  <a:p>
            <a:pPr algn="ctr"/>
            <a:endParaRPr lang="ko-KR" altLang="en-US" sz="3000" dirty="0"/>
          </a:p>
        </p:txBody>
      </p:sp>
      <p:pic>
        <p:nvPicPr>
          <p:cNvPr id="2050" name="Picture 2" descr="선박·해양플랜트 스마트 야드 안전 데이터 아이콘 이미지">
            <a:extLst>
              <a:ext uri="{FF2B5EF4-FFF2-40B4-BE49-F238E27FC236}">
                <a16:creationId xmlns:a16="http://schemas.microsoft.com/office/drawing/2014/main" id="{7C97BA9D-A242-46AB-A054-F3ACB0DD8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28" y="2563865"/>
            <a:ext cx="2140304" cy="260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DD5EF-533E-7BF7-D779-580837F90B44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9989A7D-6221-4C55-B533-EA4D872992D5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52392DDC-B6A2-414A-9D1D-9634706ABF2A}"/>
              </a:ext>
            </a:extLst>
          </p:cNvPr>
          <p:cNvSpPr txBox="1"/>
          <p:nvPr/>
        </p:nvSpPr>
        <p:spPr>
          <a:xfrm>
            <a:off x="6603451" y="1873355"/>
            <a:ext cx="9517329" cy="690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안전장비 이미지 데이터에 있는 </a:t>
            </a:r>
            <a:r>
              <a:rPr lang="ko-KR" altLang="en-US" sz="3200" b="1" kern="0" spc="0" dirty="0" err="1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라벨링된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안전모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3200" b="1" kern="0" spc="0" dirty="0" err="1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안전대</a:t>
            </a:r>
            <a:endParaRPr lang="ko-KR" altLang="en-US" sz="3200" b="1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917A63-9D9A-41D1-B39E-713A5DACC8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0" r="30695"/>
          <a:stretch/>
        </p:blipFill>
        <p:spPr>
          <a:xfrm>
            <a:off x="8788891" y="3012713"/>
            <a:ext cx="4575190" cy="57864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AD89B4A-D3E5-4EAF-A8F6-7B48D152C286}"/>
              </a:ext>
            </a:extLst>
          </p:cNvPr>
          <p:cNvSpPr/>
          <p:nvPr/>
        </p:nvSpPr>
        <p:spPr>
          <a:xfrm>
            <a:off x="10205413" y="3464484"/>
            <a:ext cx="1371600" cy="1295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5433BA-FD0A-4CA7-8261-B553332F3862}"/>
              </a:ext>
            </a:extLst>
          </p:cNvPr>
          <p:cNvSpPr/>
          <p:nvPr/>
        </p:nvSpPr>
        <p:spPr>
          <a:xfrm>
            <a:off x="10205413" y="4793491"/>
            <a:ext cx="1676400" cy="19039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C171B68-3BAE-4C60-8100-F0D930099BB1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7943333" y="4213760"/>
            <a:ext cx="2262081" cy="1531693"/>
          </a:xfrm>
          <a:prstGeom prst="bentConnector3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9">
            <a:extLst>
              <a:ext uri="{FF2B5EF4-FFF2-40B4-BE49-F238E27FC236}">
                <a16:creationId xmlns:a16="http://schemas.microsoft.com/office/drawing/2014/main" id="{F76E0AF0-A421-429C-A787-75467B233EFD}"/>
              </a:ext>
            </a:extLst>
          </p:cNvPr>
          <p:cNvSpPr txBox="1"/>
          <p:nvPr/>
        </p:nvSpPr>
        <p:spPr>
          <a:xfrm>
            <a:off x="6603451" y="3631707"/>
            <a:ext cx="1400441" cy="776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0" dirty="0" err="1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안전대</a:t>
            </a: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5AFBD4B-954C-4E77-8E5C-6C531BEDD550}"/>
              </a:ext>
            </a:extLst>
          </p:cNvPr>
          <p:cNvCxnSpPr/>
          <p:nvPr/>
        </p:nvCxnSpPr>
        <p:spPr>
          <a:xfrm flipV="1">
            <a:off x="11613816" y="3356197"/>
            <a:ext cx="2858797" cy="755987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9">
            <a:extLst>
              <a:ext uri="{FF2B5EF4-FFF2-40B4-BE49-F238E27FC236}">
                <a16:creationId xmlns:a16="http://schemas.microsoft.com/office/drawing/2014/main" id="{54E92B77-C095-47D1-8B04-EF0CBFFF467A}"/>
              </a:ext>
            </a:extLst>
          </p:cNvPr>
          <p:cNvSpPr txBox="1"/>
          <p:nvPr/>
        </p:nvSpPr>
        <p:spPr>
          <a:xfrm>
            <a:off x="14601559" y="2854891"/>
            <a:ext cx="1400441" cy="776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안전모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C5A4E8A-DF32-48AE-ACD5-731E639F90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903" y1="44347" x2="22898" y2="46608"/>
                        <a14:foregroundMark x1="29646" y1="44724" x2="29093" y2="50628"/>
                        <a14:foregroundMark x1="57965" y1="45101" x2="56748" y2="51633"/>
                        <a14:foregroundMark x1="67699" y1="48241" x2="67588" y2="51633"/>
                        <a14:foregroundMark x1="77987" y1="45980" x2="77765" y2="50126"/>
                        <a14:foregroundMark x1="45907" y1="50503" x2="45907" y2="50503"/>
                        <a14:foregroundMark x1="43916" y1="52638" x2="45354" y2="51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72" y="1598856"/>
            <a:ext cx="2170075" cy="19108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5CEFF2-0666-49A4-AD56-B64A3FE5E59B}"/>
              </a:ext>
            </a:extLst>
          </p:cNvPr>
          <p:cNvSpPr txBox="1"/>
          <p:nvPr/>
        </p:nvSpPr>
        <p:spPr>
          <a:xfrm>
            <a:off x="817697" y="6276102"/>
            <a:ext cx="2824990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3C8930-9613-4DD5-AAF9-ADC94D46CA2C}"/>
              </a:ext>
            </a:extLst>
          </p:cNvPr>
          <p:cNvSpPr txBox="1"/>
          <p:nvPr/>
        </p:nvSpPr>
        <p:spPr>
          <a:xfrm>
            <a:off x="966564" y="6946889"/>
            <a:ext cx="4137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안전장비</a:t>
            </a:r>
            <a:r>
              <a:rPr lang="en-US" altLang="ko-KR" sz="32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</a:t>
            </a:r>
          </a:p>
          <a:p>
            <a:r>
              <a:rPr lang="ko-KR" altLang="en-US" sz="32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안전모</a:t>
            </a:r>
            <a:r>
              <a:rPr lang="en-US" altLang="ko-KR" sz="32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/</a:t>
            </a:r>
            <a:r>
              <a:rPr lang="ko-KR" altLang="en-US" sz="3200" b="1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안전대</a:t>
            </a:r>
            <a:endParaRPr lang="ko-KR" altLang="en-US" sz="32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80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00100"/>
            <a:ext cx="4914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4-1 </a:t>
            </a:r>
            <a:r>
              <a:rPr lang="en-US" altLang="ko-KR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사용</a:t>
            </a: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데이터 및 모델</a:t>
            </a:r>
            <a:endParaRPr lang="en-US" altLang="ko-KR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72" name="양쪽 대괄호 71">
            <a:extLst>
              <a:ext uri="{FF2B5EF4-FFF2-40B4-BE49-F238E27FC236}">
                <a16:creationId xmlns:a16="http://schemas.microsoft.com/office/drawing/2014/main" id="{428D0F85-9211-45AB-A8E3-607C97778BEF}"/>
              </a:ext>
            </a:extLst>
          </p:cNvPr>
          <p:cNvSpPr/>
          <p:nvPr/>
        </p:nvSpPr>
        <p:spPr>
          <a:xfrm>
            <a:off x="4765017" y="1902105"/>
            <a:ext cx="12695558" cy="7476778"/>
          </a:xfrm>
          <a:prstGeom prst="bracketPair">
            <a:avLst>
              <a:gd name="adj" fmla="val 3542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DD5EF-533E-7BF7-D779-580837F90B44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9989A7D-6221-4C55-B533-EA4D872992D5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BB786D-78C4-4F4F-931B-C4067B043B12}"/>
              </a:ext>
            </a:extLst>
          </p:cNvPr>
          <p:cNvGrpSpPr/>
          <p:nvPr/>
        </p:nvGrpSpPr>
        <p:grpSpPr>
          <a:xfrm>
            <a:off x="359446" y="1598856"/>
            <a:ext cx="4198522" cy="4997651"/>
            <a:chOff x="581936" y="2889051"/>
            <a:chExt cx="4198522" cy="499765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46ACE11-7AF9-4D20-B0B3-85A3CCB9E7DB}"/>
                </a:ext>
              </a:extLst>
            </p:cNvPr>
            <p:cNvGrpSpPr/>
            <p:nvPr/>
          </p:nvGrpSpPr>
          <p:grpSpPr>
            <a:xfrm>
              <a:off x="581936" y="2889051"/>
              <a:ext cx="4198522" cy="4997651"/>
              <a:chOff x="581936" y="2889051"/>
              <a:chExt cx="4198522" cy="499765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44BDC4C-C04D-4099-BB9D-9F902817339E}"/>
                  </a:ext>
                </a:extLst>
              </p:cNvPr>
              <p:cNvGrpSpPr/>
              <p:nvPr/>
            </p:nvGrpSpPr>
            <p:grpSpPr>
              <a:xfrm>
                <a:off x="581936" y="3345602"/>
                <a:ext cx="4198522" cy="4541100"/>
                <a:chOff x="9587942" y="2036674"/>
                <a:chExt cx="3399654" cy="3577328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60F5E3D7-6249-4A48-B206-C1D0880941F9}"/>
                    </a:ext>
                  </a:extLst>
                </p:cNvPr>
                <p:cNvSpPr/>
                <p:nvPr/>
              </p:nvSpPr>
              <p:spPr>
                <a:xfrm>
                  <a:off x="9878704" y="2036674"/>
                  <a:ext cx="2797057" cy="3240521"/>
                </a:xfrm>
                <a:prstGeom prst="roundRect">
                  <a:avLst>
                    <a:gd name="adj" fmla="val 87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784C2AF-8E4D-4AF5-8B79-E29BE6B71DB6}"/>
                    </a:ext>
                  </a:extLst>
                </p:cNvPr>
                <p:cNvSpPr txBox="1"/>
                <p:nvPr/>
              </p:nvSpPr>
              <p:spPr>
                <a:xfrm>
                  <a:off x="9587943" y="4450212"/>
                  <a:ext cx="3399654" cy="1163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30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  <a:sym typeface="Source Han Sans KR Bold"/>
                    </a:rPr>
                    <a:t>화재 발생 예측</a:t>
                  </a:r>
                  <a:endParaRPr lang="en-US" altLang="ko-KR" sz="3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Source Han Sans KR Bold"/>
                  </a:endParaRPr>
                </a:p>
                <a:p>
                  <a:pPr algn="ctr"/>
                  <a:r>
                    <a:rPr lang="ko-KR" altLang="en-US" sz="30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  <a:sym typeface="Source Han Sans KR Bold"/>
                    </a:rPr>
                    <a:t>영상 데이터</a:t>
                  </a:r>
                  <a:endParaRPr lang="en-US" altLang="ko-KR" sz="3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Source Han Sans KR Bold"/>
                  </a:endParaRPr>
                </a:p>
                <a:p>
                  <a:pPr algn="ctr"/>
                  <a:endParaRPr lang="ko-KR" altLang="en-US" sz="3000" dirty="0"/>
                </a:p>
              </p:txBody>
            </p: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0C26DBF-5426-47B1-ACCE-9CAF5A630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1903" y1="44347" x2="22898" y2="46608"/>
                            <a14:foregroundMark x1="29646" y1="44724" x2="29093" y2="50628"/>
                            <a14:foregroundMark x1="57965" y1="45101" x2="56748" y2="51633"/>
                            <a14:foregroundMark x1="67699" y1="48241" x2="67588" y2="51633"/>
                            <a14:foregroundMark x1="77987" y1="45980" x2="77765" y2="50126"/>
                            <a14:foregroundMark x1="45907" y1="50503" x2="45907" y2="50503"/>
                            <a14:foregroundMark x1="43916" y1="52638" x2="45354" y2="5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6462" y="2889051"/>
                <a:ext cx="2170075" cy="1910818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215E599-6A94-44D3-89EA-DC054A6F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188" b="20767"/>
            <a:stretch/>
          </p:blipFill>
          <p:spPr>
            <a:xfrm>
              <a:off x="1189054" y="4433407"/>
              <a:ext cx="2873884" cy="168317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A67969-B2A5-4C26-9C5A-EC74888280B2}"/>
              </a:ext>
            </a:extLst>
          </p:cNvPr>
          <p:cNvGrpSpPr/>
          <p:nvPr/>
        </p:nvGrpSpPr>
        <p:grpSpPr>
          <a:xfrm>
            <a:off x="817697" y="6276102"/>
            <a:ext cx="4285957" cy="3225332"/>
            <a:chOff x="10904187" y="3853948"/>
            <a:chExt cx="3057958" cy="247624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69B8B6-D462-4CEB-BBC0-F6EA4A79CE98}"/>
                </a:ext>
              </a:extLst>
            </p:cNvPr>
            <p:cNvSpPr txBox="1"/>
            <p:nvPr/>
          </p:nvSpPr>
          <p:spPr>
            <a:xfrm>
              <a:off x="10904187" y="3853948"/>
              <a:ext cx="2015583" cy="44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32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 소개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B7D733-5ED4-43DE-8B57-5A247BA59C80}"/>
                </a:ext>
              </a:extLst>
            </p:cNvPr>
            <p:cNvSpPr txBox="1"/>
            <p:nvPr/>
          </p:nvSpPr>
          <p:spPr>
            <a:xfrm>
              <a:off x="11010401" y="4368944"/>
              <a:ext cx="2951744" cy="1961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00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초기와 중기 단계의</a:t>
              </a:r>
              <a:endParaRPr lang="en-US" altLang="ko-KR" sz="31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  <a:p>
              <a:r>
                <a:rPr lang="ko-KR" altLang="en-US" sz="31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화재 영상</a:t>
              </a:r>
              <a:r>
                <a:rPr lang="en-US" altLang="ko-KR" sz="31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,</a:t>
              </a:r>
              <a:r>
                <a:rPr lang="ko-KR" altLang="en-US" sz="31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 이미지</a:t>
              </a:r>
              <a:r>
                <a:rPr lang="ko-KR" altLang="en-US" sz="3100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가</a:t>
              </a:r>
              <a:endParaRPr lang="en-US" altLang="ko-KR" sz="31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  <a:p>
              <a:r>
                <a:rPr lang="ko-KR" altLang="en-US" sz="3100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수집되어 </a:t>
              </a:r>
              <a:r>
                <a:rPr lang="en-US" altLang="ko-KR" sz="3100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AI </a:t>
              </a:r>
              <a:r>
                <a:rPr lang="ko-KR" altLang="en-US" sz="3100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화재 감지</a:t>
              </a:r>
              <a:endParaRPr lang="en-US" altLang="ko-KR" sz="31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  <a:p>
              <a:r>
                <a:rPr lang="ko-KR" altLang="en-US" sz="3100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모니터링 시스템</a:t>
              </a:r>
              <a:endParaRPr lang="en-US" altLang="ko-KR" sz="31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  <a:p>
              <a:r>
                <a:rPr lang="ko-KR" altLang="en-US" sz="3100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구축에</a:t>
              </a:r>
              <a:r>
                <a:rPr lang="en-US" altLang="ko-KR" sz="3100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 </a:t>
              </a:r>
              <a:r>
                <a:rPr lang="ko-KR" altLang="en-US" sz="3100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활용</a:t>
              </a:r>
              <a:endParaRPr lang="en-US" altLang="ko-KR" sz="31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</p:txBody>
        </p:sp>
      </p:grpSp>
      <p:sp>
        <p:nvSpPr>
          <p:cNvPr id="37" name="TextBox 9">
            <a:extLst>
              <a:ext uri="{FF2B5EF4-FFF2-40B4-BE49-F238E27FC236}">
                <a16:creationId xmlns:a16="http://schemas.microsoft.com/office/drawing/2014/main" id="{F150ADA2-D839-4207-88AB-7FE1D2159C98}"/>
              </a:ext>
            </a:extLst>
          </p:cNvPr>
          <p:cNvSpPr txBox="1"/>
          <p:nvPr/>
        </p:nvSpPr>
        <p:spPr>
          <a:xfrm>
            <a:off x="7214993" y="1789418"/>
            <a:ext cx="7795606" cy="690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 err="1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라벨링된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연기</a:t>
            </a:r>
            <a:r>
              <a:rPr lang="en-US" altLang="ko-KR" sz="3200" b="1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Inter Bold"/>
              </a:rPr>
              <a:t> · 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불꽃 이미지 데이터로 학습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36042-3C27-4F15-A61A-E3DE348FED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4"/>
          <a:stretch/>
        </p:blipFill>
        <p:spPr>
          <a:xfrm>
            <a:off x="6559253" y="2857500"/>
            <a:ext cx="6934200" cy="58745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4DD60D-004A-495A-B0B8-0599429EE92F}"/>
              </a:ext>
            </a:extLst>
          </p:cNvPr>
          <p:cNvSpPr/>
          <p:nvPr/>
        </p:nvSpPr>
        <p:spPr>
          <a:xfrm>
            <a:off x="6553200" y="2852290"/>
            <a:ext cx="4419600" cy="40438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BDD3B7-B4FF-466C-B9BB-2B3BE1DEDD97}"/>
              </a:ext>
            </a:extLst>
          </p:cNvPr>
          <p:cNvSpPr/>
          <p:nvPr/>
        </p:nvSpPr>
        <p:spPr>
          <a:xfrm>
            <a:off x="10445453" y="6190039"/>
            <a:ext cx="1828800" cy="1771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C3D5B660-3A81-4DC6-9230-A4A7B9B5D159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2274253" y="6067490"/>
            <a:ext cx="2685727" cy="1008240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98EDC8C-9E46-4348-B914-251F30F2226C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10972801" y="3731827"/>
            <a:ext cx="3410655" cy="1142368"/>
          </a:xfrm>
          <a:prstGeom prst="bentConnector3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9">
            <a:extLst>
              <a:ext uri="{FF2B5EF4-FFF2-40B4-BE49-F238E27FC236}">
                <a16:creationId xmlns:a16="http://schemas.microsoft.com/office/drawing/2014/main" id="{47998391-00E7-46D6-8EED-E4ADA0B552F2}"/>
              </a:ext>
            </a:extLst>
          </p:cNvPr>
          <p:cNvSpPr txBox="1"/>
          <p:nvPr/>
        </p:nvSpPr>
        <p:spPr>
          <a:xfrm>
            <a:off x="14564477" y="3294288"/>
            <a:ext cx="1894723" cy="690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연기</a:t>
            </a: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E50B43D2-F215-4C1F-8FDA-3BB8477BA767}"/>
              </a:ext>
            </a:extLst>
          </p:cNvPr>
          <p:cNvSpPr txBox="1"/>
          <p:nvPr/>
        </p:nvSpPr>
        <p:spPr>
          <a:xfrm>
            <a:off x="15036936" y="5646075"/>
            <a:ext cx="1343409" cy="690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불꽃</a:t>
            </a:r>
            <a:endParaRPr lang="ko-KR" altLang="en-US" sz="3200" b="1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1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52AD2CB-5AFC-4651-AECF-2C305FF7BE9B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00100"/>
            <a:ext cx="4914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4-1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사용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데이터 및 모델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ECCE548-6235-1434-941E-77203B457D84}"/>
              </a:ext>
            </a:extLst>
          </p:cNvPr>
          <p:cNvSpPr txBox="1"/>
          <p:nvPr/>
        </p:nvSpPr>
        <p:spPr>
          <a:xfrm>
            <a:off x="724709" y="6690544"/>
            <a:ext cx="571741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YOLOv8n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(You Only Live Once v8-Nano)</a:t>
            </a:r>
            <a:endParaRPr 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DD5EF-533E-7BF7-D779-580837F90B44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88A2CEEC-1EB1-4C64-AEB2-0C1235E735C5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28EECD24-2DEA-4734-946A-ADE636D61860}"/>
              </a:ext>
            </a:extLst>
          </p:cNvPr>
          <p:cNvSpPr txBox="1"/>
          <p:nvPr/>
        </p:nvSpPr>
        <p:spPr>
          <a:xfrm>
            <a:off x="6165049" y="2324100"/>
            <a:ext cx="11295524" cy="42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1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YOLO</a:t>
            </a:r>
            <a:r>
              <a:rPr lang="ko-KR" altLang="en-US" sz="21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는 단일 신경망으로 동시에 객체의 위치와 클래스를 분류하여</a:t>
            </a:r>
            <a:r>
              <a:rPr lang="en-US" altLang="ko-KR" sz="21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 </a:t>
            </a:r>
            <a:r>
              <a:rPr lang="ko-KR" altLang="en-US" sz="21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실시간으로 처리할 수 있는 모델입니다</a:t>
            </a:r>
            <a:r>
              <a:rPr lang="en-US" altLang="ko-KR" sz="21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.</a:t>
            </a:r>
            <a:endParaRPr lang="en-US" sz="21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D3620ED-0F3D-4591-AD59-4B3EAE8FCC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500" y1="37000" x2="29500" y2="3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25" y="3394375"/>
            <a:ext cx="3498249" cy="3498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CAA037-1692-427C-C0F0-9FFAD2953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244" y="3162301"/>
            <a:ext cx="10336067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92995B-569A-458E-A0EC-E41000BE26C7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C15B27C-187C-4884-B760-051AF1C45F98}"/>
              </a:ext>
            </a:extLst>
          </p:cNvPr>
          <p:cNvSpPr txBox="1"/>
          <p:nvPr/>
        </p:nvSpPr>
        <p:spPr>
          <a:xfrm>
            <a:off x="1028700" y="800100"/>
            <a:ext cx="4000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4-2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모델 선정 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1F14AF2-86EB-47C0-9B35-938213DF4154}"/>
              </a:ext>
            </a:extLst>
          </p:cNvPr>
          <p:cNvSpPr txBox="1"/>
          <p:nvPr/>
        </p:nvSpPr>
        <p:spPr>
          <a:xfrm>
            <a:off x="3048000" y="2004793"/>
            <a:ext cx="13286064" cy="690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객체 탐지 모델 성능 비교 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- </a:t>
            </a:r>
            <a:r>
              <a:rPr lang="ko-KR" altLang="en-US" sz="3200" b="1" kern="0" spc="0" dirty="0" err="1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바운딩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박스 </a:t>
            </a:r>
            <a:r>
              <a:rPr lang="en-US" altLang="ko-KR" sz="3200" b="1" kern="0" spc="0" dirty="0" err="1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mAP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(Mean Average Precision) 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비교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96CDB3-F2BC-F386-411A-5F7B65FDA3C2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4700520-38E6-4C68-B78C-0D299F87B629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FCBC727-16F2-4945-B0E0-5E286B921B4B}"/>
              </a:ext>
            </a:extLst>
          </p:cNvPr>
          <p:cNvGraphicFramePr>
            <a:graphicFrameLocks noGrp="1"/>
          </p:cNvGraphicFramePr>
          <p:nvPr/>
        </p:nvGraphicFramePr>
        <p:xfrm>
          <a:off x="11271117" y="3190353"/>
          <a:ext cx="6019800" cy="36626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09900">
                  <a:extLst>
                    <a:ext uri="{9D8B030D-6E8A-4147-A177-3AD203B41FA5}">
                      <a16:colId xmlns:a16="http://schemas.microsoft.com/office/drawing/2014/main" val="941760758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54042190"/>
                    </a:ext>
                  </a:extLst>
                </a:gridCol>
              </a:tblGrid>
              <a:tr h="914398">
                <a:tc>
                  <a:txBody>
                    <a:bodyPr/>
                    <a:lstStyle/>
                    <a:p>
                      <a:pPr algn="ctr"/>
                      <a:endParaRPr lang="ko-KR" altLang="en-US" sz="3200" b="1" dirty="0">
                        <a:solidFill>
                          <a:sysClr val="windowText" lastClr="000000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ysClr val="windowText" lastClr="000000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mAP50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975588"/>
                  </a:ext>
                </a:extLst>
              </a:tr>
              <a:tr h="91439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ysClr val="windowText" lastClr="000000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YOLOv5n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1" dirty="0">
                          <a:solidFill>
                            <a:sysClr val="windowText" lastClr="000000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0.821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287220"/>
                  </a:ext>
                </a:extLst>
              </a:tr>
              <a:tr h="91439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ysClr val="windowText" lastClr="000000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YOLOv6n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1" dirty="0">
                          <a:solidFill>
                            <a:sysClr val="windowText" lastClr="000000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0.642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788620"/>
                  </a:ext>
                </a:extLst>
              </a:tr>
              <a:tr h="91944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YOLOv8n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b="1" dirty="0">
                          <a:solidFill>
                            <a:srgbClr val="FF0000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52560"/>
                  </a:ext>
                </a:extLst>
              </a:tr>
            </a:tbl>
          </a:graphicData>
        </a:graphic>
      </p:graphicFrame>
      <p:sp>
        <p:nvSpPr>
          <p:cNvPr id="12" name="TextBox 9">
            <a:extLst>
              <a:ext uri="{FF2B5EF4-FFF2-40B4-BE49-F238E27FC236}">
                <a16:creationId xmlns:a16="http://schemas.microsoft.com/office/drawing/2014/main" id="{66C0F9B1-BDC0-422C-ADB8-D644E104CD84}"/>
              </a:ext>
            </a:extLst>
          </p:cNvPr>
          <p:cNvSpPr txBox="1"/>
          <p:nvPr/>
        </p:nvSpPr>
        <p:spPr>
          <a:xfrm>
            <a:off x="5181600" y="723994"/>
            <a:ext cx="35814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YOLOv8n </a:t>
            </a: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 이유</a:t>
            </a:r>
          </a:p>
        </p:txBody>
      </p:sp>
      <p:pic>
        <p:nvPicPr>
          <p:cNvPr id="4" name="그림 3" descr="텍스트, 그래프, 스크린샷, 도표이(가) 표시된 사진&#10;&#10;자동 생성된 설명">
            <a:extLst>
              <a:ext uri="{FF2B5EF4-FFF2-40B4-BE49-F238E27FC236}">
                <a16:creationId xmlns:a16="http://schemas.microsoft.com/office/drawing/2014/main" id="{A9291E73-122A-AF30-3FAF-17972C9AB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84" y="2790576"/>
            <a:ext cx="9771531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9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043F65-AD19-4371-9FC7-B61A5D1C6744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1F14AF2-86EB-47C0-9B35-938213DF4154}"/>
              </a:ext>
            </a:extLst>
          </p:cNvPr>
          <p:cNvSpPr txBox="1"/>
          <p:nvPr/>
        </p:nvSpPr>
        <p:spPr>
          <a:xfrm>
            <a:off x="2575548" y="1905768"/>
            <a:ext cx="13295807" cy="690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객체탐지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sz="3200" b="1" kern="0" spc="0" dirty="0" err="1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바운딩박스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 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검출 성능 비교 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– </a:t>
            </a:r>
            <a:r>
              <a:rPr lang="en-US" altLang="ko-KR" sz="3200" b="1" kern="0" spc="0" dirty="0" err="1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mAP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및  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FPS(Frame Per </a:t>
            </a:r>
            <a:r>
              <a:rPr lang="en-US" altLang="ko-KR" sz="3200" b="1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</a:t>
            </a:r>
            <a:r>
              <a:rPr lang="en-US" altLang="ko-KR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econd) </a:t>
            </a: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비교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14B6D1-365D-00B0-D05D-8B1A75C65F9C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85D9335-A12B-4B68-8B41-37E01C5F837C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8349C32C-8A59-4B2A-959C-8FCB1BC074FD}"/>
              </a:ext>
            </a:extLst>
          </p:cNvPr>
          <p:cNvGraphicFramePr>
            <a:graphicFrameLocks noGrp="1"/>
          </p:cNvGraphicFramePr>
          <p:nvPr/>
        </p:nvGraphicFramePr>
        <p:xfrm>
          <a:off x="1384720" y="2938409"/>
          <a:ext cx="15518559" cy="586269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397080">
                  <a:extLst>
                    <a:ext uri="{9D8B030D-6E8A-4147-A177-3AD203B41FA5}">
                      <a16:colId xmlns:a16="http://schemas.microsoft.com/office/drawing/2014/main" val="941760758"/>
                    </a:ext>
                  </a:extLst>
                </a:gridCol>
                <a:gridCol w="4948626">
                  <a:extLst>
                    <a:ext uri="{9D8B030D-6E8A-4147-A177-3AD203B41FA5}">
                      <a16:colId xmlns:a16="http://schemas.microsoft.com/office/drawing/2014/main" val="2767490743"/>
                    </a:ext>
                  </a:extLst>
                </a:gridCol>
                <a:gridCol w="5172853">
                  <a:extLst>
                    <a:ext uri="{9D8B030D-6E8A-4147-A177-3AD203B41FA5}">
                      <a16:colId xmlns:a16="http://schemas.microsoft.com/office/drawing/2014/main" val="4184079317"/>
                    </a:ext>
                  </a:extLst>
                </a:gridCol>
              </a:tblGrid>
              <a:tr h="886489">
                <a:tc>
                  <a:txBody>
                    <a:bodyPr/>
                    <a:lstStyle/>
                    <a:p>
                      <a:pPr algn="ctr"/>
                      <a:endParaRPr lang="ko-KR" altLang="en-US" sz="4400" b="1" dirty="0">
                        <a:solidFill>
                          <a:schemeClr val="bg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mAP50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>
                          <a:solidFill>
                            <a:schemeClr val="bg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FPS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975588"/>
                  </a:ext>
                </a:extLst>
              </a:tr>
              <a:tr h="2488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  <a:sym typeface="Source Han Sans KR Bold"/>
                        </a:rPr>
                        <a:t>YOLOv8n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8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5400" b="1" dirty="0">
                          <a:solidFill>
                            <a:srgbClr val="FF0000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788620"/>
                  </a:ext>
                </a:extLst>
              </a:tr>
              <a:tr h="2488101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Detectron2</a:t>
                      </a:r>
                    </a:p>
                    <a:p>
                      <a:pPr algn="ctr"/>
                      <a:r>
                        <a:rPr lang="en-US" sz="4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Faster R-CNN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48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4800" b="1" dirty="0">
                          <a:solidFill>
                            <a:srgbClr val="FF0000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5256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5D72F61-F8CF-40E9-A353-E2E3B7F91C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4" b="89914" l="5090" r="93862">
                        <a14:foregroundMark x1="11677" y1="41210" x2="12874" y2="61527"/>
                        <a14:foregroundMark x1="5240" y1="54755" x2="5090" y2="48127"/>
                        <a14:foregroundMark x1="91766" y1="55620" x2="91766" y2="44813"/>
                        <a14:foregroundMark x1="74102" y1="47118" x2="77695" y2="44092"/>
                        <a14:foregroundMark x1="75299" y1="45821" x2="77246" y2="44092"/>
                        <a14:foregroundMark x1="72904" y1="46254" x2="72006" y2="45821"/>
                        <a14:foregroundMark x1="32635" y1="46110" x2="37126" y2="40058"/>
                        <a14:foregroundMark x1="93862" y1="52305" x2="91467" y2="43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35" y="6363400"/>
            <a:ext cx="1404952" cy="14596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C3F722-AA66-4B10-AA85-F2B920313A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9500" y1="37000" x2="29500" y2="3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51" y="3826334"/>
            <a:ext cx="1786122" cy="178612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CAC97DD0-FCEA-403F-B71A-EC5369F4A6F0}"/>
              </a:ext>
            </a:extLst>
          </p:cNvPr>
          <p:cNvSpPr txBox="1"/>
          <p:nvPr/>
        </p:nvSpPr>
        <p:spPr>
          <a:xfrm>
            <a:off x="1028700" y="800100"/>
            <a:ext cx="4000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4-2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모델 선정 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9B5578A7-3328-430D-9361-F7656DE3BE04}"/>
              </a:ext>
            </a:extLst>
          </p:cNvPr>
          <p:cNvSpPr txBox="1"/>
          <p:nvPr/>
        </p:nvSpPr>
        <p:spPr>
          <a:xfrm>
            <a:off x="5181600" y="723994"/>
            <a:ext cx="35814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YOLOv8n </a:t>
            </a: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 이유</a:t>
            </a:r>
          </a:p>
        </p:txBody>
      </p:sp>
    </p:spTree>
    <p:extLst>
      <p:ext uri="{BB962C8B-B14F-4D97-AF65-F5344CB8AC3E}">
        <p14:creationId xmlns:p14="http://schemas.microsoft.com/office/powerpoint/2010/main" val="421361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3EF2EC-3EEE-4A64-B581-1A2B07DB1EC7}"/>
              </a:ext>
            </a:extLst>
          </p:cNvPr>
          <p:cNvSpPr/>
          <p:nvPr/>
        </p:nvSpPr>
        <p:spPr>
          <a:xfrm>
            <a:off x="827427" y="1714500"/>
            <a:ext cx="16633146" cy="7924798"/>
          </a:xfrm>
          <a:prstGeom prst="roundRect">
            <a:avLst>
              <a:gd name="adj" fmla="val 22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D5E3ECE-C5CF-41D2-A0ED-B559E40A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/>
          <a:stretch/>
        </p:blipFill>
        <p:spPr>
          <a:xfrm>
            <a:off x="4038599" y="1790700"/>
            <a:ext cx="10363201" cy="782989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6CC385-0249-6F2D-478B-75E03177E96D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7638445-209A-4F7C-86CC-6DCA65630CD2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291C412B-115D-4169-AF48-C6193D4A03DA}"/>
              </a:ext>
            </a:extLst>
          </p:cNvPr>
          <p:cNvSpPr txBox="1"/>
          <p:nvPr/>
        </p:nvSpPr>
        <p:spPr>
          <a:xfrm>
            <a:off x="7003104" y="1833697"/>
            <a:ext cx="1219200" cy="32759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카메라</a:t>
            </a:r>
            <a:r>
              <a:rPr lang="en-US" altLang="ko-KR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.</a:t>
            </a:r>
            <a:r>
              <a:rPr lang="ko-KR" altLang="en-US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 </a:t>
            </a:r>
            <a:endParaRPr lang="en-US" sz="2800" b="1" dirty="0">
              <a:highlight>
                <a:srgbClr val="0000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971962F5-2C0A-4EA8-B650-7076A9DDBF44}"/>
              </a:ext>
            </a:extLst>
          </p:cNvPr>
          <p:cNvSpPr txBox="1"/>
          <p:nvPr/>
        </p:nvSpPr>
        <p:spPr>
          <a:xfrm>
            <a:off x="3962400" y="5829300"/>
            <a:ext cx="1219200" cy="32759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  서버  </a:t>
            </a:r>
            <a:r>
              <a:rPr lang="en-US" altLang="ko-KR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.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E4C37CBF-371D-4CB2-8E21-71A694FD0E3C}"/>
              </a:ext>
            </a:extLst>
          </p:cNvPr>
          <p:cNvSpPr txBox="1"/>
          <p:nvPr/>
        </p:nvSpPr>
        <p:spPr>
          <a:xfrm>
            <a:off x="1028700" y="800100"/>
            <a:ext cx="4457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4-3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실행 영상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D2B08132-1517-41DC-8663-E0921F0C44B5}"/>
              </a:ext>
            </a:extLst>
          </p:cNvPr>
          <p:cNvSpPr txBox="1"/>
          <p:nvPr/>
        </p:nvSpPr>
        <p:spPr>
          <a:xfrm>
            <a:off x="4191000" y="952500"/>
            <a:ext cx="4191000" cy="32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안전장비 착용 유무 판별</a:t>
            </a:r>
            <a:endParaRPr lang="en-US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E87C87CD-3F22-4CD7-9345-E96580E4EED8}"/>
              </a:ext>
            </a:extLst>
          </p:cNvPr>
          <p:cNvSpPr txBox="1"/>
          <p:nvPr/>
        </p:nvSpPr>
        <p:spPr>
          <a:xfrm>
            <a:off x="11658600" y="8639783"/>
            <a:ext cx="2286000" cy="32759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애플리케이션</a:t>
            </a:r>
            <a:r>
              <a:rPr lang="en-US" altLang="ko-KR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.</a:t>
            </a:r>
            <a:r>
              <a:rPr lang="ko-KR" altLang="en-US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 </a:t>
            </a:r>
            <a:endParaRPr lang="en-US" sz="2800" b="1" dirty="0">
              <a:highlight>
                <a:srgbClr val="0000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59693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6CC385-0249-6F2D-478B-75E03177E96D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7638445-209A-4F7C-86CC-6DCA65630CD2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D47B65-175E-4B27-91AD-FFC625060F77}"/>
              </a:ext>
            </a:extLst>
          </p:cNvPr>
          <p:cNvSpPr/>
          <p:nvPr/>
        </p:nvSpPr>
        <p:spPr>
          <a:xfrm>
            <a:off x="827427" y="1714500"/>
            <a:ext cx="16633146" cy="7924798"/>
          </a:xfrm>
          <a:prstGeom prst="roundRect">
            <a:avLst>
              <a:gd name="adj" fmla="val 22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BE91A7-AF2C-4B26-A89A-1C9C33BBB5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15" y="1791318"/>
            <a:ext cx="10445885" cy="7847980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6EB5BC73-4A15-441B-B548-9E3AADD40879}"/>
              </a:ext>
            </a:extLst>
          </p:cNvPr>
          <p:cNvSpPr txBox="1"/>
          <p:nvPr/>
        </p:nvSpPr>
        <p:spPr>
          <a:xfrm>
            <a:off x="7003104" y="1833697"/>
            <a:ext cx="1219200" cy="32759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카메라</a:t>
            </a:r>
            <a:r>
              <a:rPr lang="en-US" altLang="ko-KR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.</a:t>
            </a:r>
            <a:r>
              <a:rPr lang="ko-KR" altLang="en-US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 </a:t>
            </a:r>
            <a:endParaRPr lang="en-US" sz="2800" b="1" dirty="0">
              <a:highlight>
                <a:srgbClr val="0000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C8D8A72-A178-42B9-8910-0A74CEFBF679}"/>
              </a:ext>
            </a:extLst>
          </p:cNvPr>
          <p:cNvSpPr txBox="1"/>
          <p:nvPr/>
        </p:nvSpPr>
        <p:spPr>
          <a:xfrm>
            <a:off x="3910519" y="6134100"/>
            <a:ext cx="1219200" cy="32759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  서버  </a:t>
            </a:r>
            <a:r>
              <a:rPr lang="en-US" altLang="ko-KR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.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D0827DF-A2D9-4F5B-9AEF-FA9E8FAF9A1B}"/>
              </a:ext>
            </a:extLst>
          </p:cNvPr>
          <p:cNvSpPr txBox="1"/>
          <p:nvPr/>
        </p:nvSpPr>
        <p:spPr>
          <a:xfrm>
            <a:off x="11658600" y="8639783"/>
            <a:ext cx="2286000" cy="32759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애플리케이션</a:t>
            </a:r>
            <a:r>
              <a:rPr lang="en-US" altLang="ko-KR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.</a:t>
            </a:r>
            <a:r>
              <a:rPr lang="ko-KR" altLang="en-US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 </a:t>
            </a:r>
            <a:endParaRPr lang="en-US" sz="2800" b="1" dirty="0">
              <a:highlight>
                <a:srgbClr val="0000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2F8408C-E0DC-48C9-B181-4FBBA4122694}"/>
              </a:ext>
            </a:extLst>
          </p:cNvPr>
          <p:cNvSpPr txBox="1"/>
          <p:nvPr/>
        </p:nvSpPr>
        <p:spPr>
          <a:xfrm>
            <a:off x="1028700" y="800100"/>
            <a:ext cx="4457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4-3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실행 영상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8837CE2A-CA93-4457-BF9C-4D9267F298F7}"/>
              </a:ext>
            </a:extLst>
          </p:cNvPr>
          <p:cNvSpPr txBox="1"/>
          <p:nvPr/>
        </p:nvSpPr>
        <p:spPr>
          <a:xfrm>
            <a:off x="4191000" y="952500"/>
            <a:ext cx="4191000" cy="32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화재 감지</a:t>
            </a:r>
            <a:endParaRPr lang="en-US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2836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E90BA0-5B27-4196-A5A2-0EA58813C9D4}"/>
              </a:ext>
            </a:extLst>
          </p:cNvPr>
          <p:cNvSpPr/>
          <p:nvPr/>
        </p:nvSpPr>
        <p:spPr>
          <a:xfrm>
            <a:off x="223171" y="182880"/>
            <a:ext cx="6344350" cy="9829800"/>
          </a:xfrm>
          <a:prstGeom prst="roundRect">
            <a:avLst>
              <a:gd name="adj" fmla="val 9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8A5574F-9652-4DC5-B0CF-4C38F1052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0" r="27658"/>
          <a:stretch/>
        </p:blipFill>
        <p:spPr>
          <a:xfrm>
            <a:off x="244131" y="199510"/>
            <a:ext cx="6302429" cy="98282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29600" y="1638300"/>
            <a:ext cx="9439071" cy="858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4400" b="1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5-1 </a:t>
            </a:r>
            <a:r>
              <a:rPr lang="ko-KR" altLang="en-US" sz="4400" b="1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사용 데이터 및 모</a:t>
            </a:r>
            <a:r>
              <a:rPr lang="ko-KR" altLang="en-US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델</a:t>
            </a:r>
            <a:endParaRPr lang="en-US" sz="44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41323" y="5685806"/>
            <a:ext cx="7620538" cy="854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5-3 </a:t>
            </a:r>
            <a:r>
              <a:rPr lang="ko-KR" altLang="en-US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안전사고 분류</a:t>
            </a:r>
            <a:endParaRPr lang="en-US" altLang="ko-KR" sz="44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3C7BE10-F3A3-4790-9F6C-7DFCBF91F200}"/>
              </a:ext>
            </a:extLst>
          </p:cNvPr>
          <p:cNvSpPr txBox="1"/>
          <p:nvPr/>
        </p:nvSpPr>
        <p:spPr>
          <a:xfrm>
            <a:off x="223169" y="4381500"/>
            <a:ext cx="6302429" cy="9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8"/>
              </a:lnSpc>
              <a:spcBef>
                <a:spcPct val="0"/>
              </a:spcBef>
            </a:pPr>
            <a:r>
              <a:rPr lang="en-US" altLang="ko-KR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5. </a:t>
            </a: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안전사고 감지 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1A4652C-ABCB-155F-5F2D-185BB7A4F3BC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D94E15D-688D-4E83-A3E0-468604DDBDA3}"/>
              </a:ext>
            </a:extLst>
          </p:cNvPr>
          <p:cNvSpPr txBox="1"/>
          <p:nvPr/>
        </p:nvSpPr>
        <p:spPr>
          <a:xfrm>
            <a:off x="8229601" y="3657789"/>
            <a:ext cx="9439071" cy="854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5-2 </a:t>
            </a:r>
            <a:r>
              <a:rPr lang="ko-KR" altLang="en-US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모델 선정 이유</a:t>
            </a:r>
            <a:endParaRPr lang="en-US" sz="44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144DF7E5-E606-45A5-BED3-095E22F1E9E0}"/>
              </a:ext>
            </a:extLst>
          </p:cNvPr>
          <p:cNvSpPr txBox="1"/>
          <p:nvPr/>
        </p:nvSpPr>
        <p:spPr>
          <a:xfrm>
            <a:off x="8241323" y="7713823"/>
            <a:ext cx="7620538" cy="854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5-4 </a:t>
            </a:r>
            <a:r>
              <a:rPr lang="ko-KR" altLang="en-US" sz="44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실행 영상</a:t>
            </a:r>
            <a:endParaRPr lang="en-US" altLang="ko-KR" sz="44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654471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00100"/>
            <a:ext cx="4914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5-1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사용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데이터 및 모델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23271A1-0079-433B-939A-16EC0A1F0C44}"/>
              </a:ext>
            </a:extLst>
          </p:cNvPr>
          <p:cNvGrpSpPr/>
          <p:nvPr/>
        </p:nvGrpSpPr>
        <p:grpSpPr>
          <a:xfrm>
            <a:off x="1088379" y="6334894"/>
            <a:ext cx="3817277" cy="1565179"/>
            <a:chOff x="10853536" y="3760264"/>
            <a:chExt cx="3217237" cy="12016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254337E-7EC0-4C13-82DC-CAF6D969B697}"/>
                </a:ext>
              </a:extLst>
            </p:cNvPr>
            <p:cNvSpPr txBox="1"/>
            <p:nvPr/>
          </p:nvSpPr>
          <p:spPr>
            <a:xfrm>
              <a:off x="10853536" y="3760264"/>
              <a:ext cx="2015583" cy="40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 </a:t>
              </a:r>
              <a:r>
                <a:rPr lang="ko-KR" altLang="en-US" sz="28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 분포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83E1BD-F8D9-4033-9C83-B1A1727D7453}"/>
                </a:ext>
              </a:extLst>
            </p:cNvPr>
            <p:cNvSpPr txBox="1"/>
            <p:nvPr/>
          </p:nvSpPr>
          <p:spPr>
            <a:xfrm>
              <a:off x="11003927" y="4229414"/>
              <a:ext cx="3066846" cy="732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사고유형</a:t>
              </a:r>
              <a:r>
                <a:rPr lang="en-US" altLang="ko-KR" sz="28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:</a:t>
              </a:r>
            </a:p>
            <a:p>
              <a:r>
                <a:rPr lang="ko-KR" altLang="en-US" sz="28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추락</a:t>
              </a:r>
              <a:r>
                <a:rPr lang="en-US" altLang="ko-KR" sz="28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/</a:t>
              </a:r>
              <a:r>
                <a:rPr lang="ko-KR" altLang="en-US" sz="28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쓰러짐</a:t>
              </a:r>
              <a:r>
                <a:rPr lang="en-US" altLang="ko-KR" sz="28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/</a:t>
              </a:r>
              <a:r>
                <a:rPr lang="ko-KR" altLang="en-US" sz="2800" b="1" dirty="0"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정상상태</a:t>
              </a:r>
              <a:endParaRPr lang="en-US" altLang="ko-KR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</p:txBody>
        </p:sp>
      </p:grpSp>
      <p:sp>
        <p:nvSpPr>
          <p:cNvPr id="72" name="양쪽 대괄호 71">
            <a:extLst>
              <a:ext uri="{FF2B5EF4-FFF2-40B4-BE49-F238E27FC236}">
                <a16:creationId xmlns:a16="http://schemas.microsoft.com/office/drawing/2014/main" id="{428D0F85-9211-45AB-A8E3-607C97778BEF}"/>
              </a:ext>
            </a:extLst>
          </p:cNvPr>
          <p:cNvSpPr/>
          <p:nvPr/>
        </p:nvSpPr>
        <p:spPr>
          <a:xfrm>
            <a:off x="4765017" y="1902104"/>
            <a:ext cx="12695556" cy="7584789"/>
          </a:xfrm>
          <a:prstGeom prst="bracketPair">
            <a:avLst>
              <a:gd name="adj" fmla="val 3542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2E02F1-CE32-45C5-8A7A-ECB996AEFAF8}"/>
              </a:ext>
            </a:extLst>
          </p:cNvPr>
          <p:cNvGrpSpPr/>
          <p:nvPr/>
        </p:nvGrpSpPr>
        <p:grpSpPr>
          <a:xfrm>
            <a:off x="529692" y="1445379"/>
            <a:ext cx="4198522" cy="5151128"/>
            <a:chOff x="592524" y="1191412"/>
            <a:chExt cx="4198522" cy="515112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0FFC275E-7F49-4221-847D-AE12A291A001}"/>
                </a:ext>
              </a:extLst>
            </p:cNvPr>
            <p:cNvGrpSpPr/>
            <p:nvPr/>
          </p:nvGrpSpPr>
          <p:grpSpPr>
            <a:xfrm>
              <a:off x="592524" y="1801441"/>
              <a:ext cx="4198522" cy="4541099"/>
              <a:chOff x="14146795" y="5810451"/>
              <a:chExt cx="3399654" cy="3577328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2BF9000-4623-4230-A336-1852B1A885A8}"/>
                  </a:ext>
                </a:extLst>
              </p:cNvPr>
              <p:cNvGrpSpPr/>
              <p:nvPr/>
            </p:nvGrpSpPr>
            <p:grpSpPr>
              <a:xfrm>
                <a:off x="14146795" y="5810451"/>
                <a:ext cx="3399654" cy="3577328"/>
                <a:chOff x="9587944" y="2036674"/>
                <a:chExt cx="3399654" cy="3577328"/>
              </a:xfrm>
            </p:grpSpPr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22CE9F31-C9F6-4832-9D1C-41C2C82C3835}"/>
                    </a:ext>
                  </a:extLst>
                </p:cNvPr>
                <p:cNvSpPr/>
                <p:nvPr/>
              </p:nvSpPr>
              <p:spPr>
                <a:xfrm>
                  <a:off x="9878704" y="2036674"/>
                  <a:ext cx="2797057" cy="3240521"/>
                </a:xfrm>
                <a:prstGeom prst="roundRect">
                  <a:avLst>
                    <a:gd name="adj" fmla="val 87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07FF8C8-7C76-4346-B26A-F4B831E56CCA}"/>
                    </a:ext>
                  </a:extLst>
                </p:cNvPr>
                <p:cNvSpPr txBox="1"/>
                <p:nvPr/>
              </p:nvSpPr>
              <p:spPr>
                <a:xfrm>
                  <a:off x="9587944" y="4450212"/>
                  <a:ext cx="3399654" cy="1163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30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  <a:sym typeface="Source Han Sans KR Bold"/>
                    </a:rPr>
                    <a:t>선박 해양 스마트 야드</a:t>
                  </a:r>
                  <a:endParaRPr lang="en-US" altLang="ko-KR" sz="3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Source Han Sans KR Bold"/>
                  </a:endParaRPr>
                </a:p>
                <a:p>
                  <a:pPr algn="ctr"/>
                  <a:r>
                    <a:rPr lang="ko-KR" altLang="en-US" sz="30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  <a:sym typeface="Source Han Sans KR Bold"/>
                    </a:rPr>
                    <a:t>안전 데이터</a:t>
                  </a:r>
                  <a:endParaRPr lang="en-US" altLang="ko-KR" sz="3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Source Han Sans KR Bold"/>
                  </a:endParaRPr>
                </a:p>
                <a:p>
                  <a:pPr algn="ctr"/>
                  <a:endParaRPr lang="ko-KR" altLang="en-US" sz="3000" dirty="0"/>
                </a:p>
              </p:txBody>
            </p:sp>
          </p:grpSp>
          <p:pic>
            <p:nvPicPr>
              <p:cNvPr id="2050" name="Picture 2" descr="선박·해양플랜트 스마트 야드 안전 데이터 아이콘 이미지">
                <a:extLst>
                  <a:ext uri="{FF2B5EF4-FFF2-40B4-BE49-F238E27FC236}">
                    <a16:creationId xmlns:a16="http://schemas.microsoft.com/office/drawing/2014/main" id="{7C97BA9D-A242-46AB-A054-F3ACB0DD81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71309" y="6131335"/>
                <a:ext cx="1733061" cy="2055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1FA117D-A5EE-4E73-A37B-A5492FF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1903" y1="44347" x2="22898" y2="46608"/>
                          <a14:foregroundMark x1="29646" y1="44724" x2="29093" y2="50628"/>
                          <a14:foregroundMark x1="57965" y1="45101" x2="56748" y2="51633"/>
                          <a14:foregroundMark x1="67699" y1="48241" x2="67588" y2="51633"/>
                          <a14:foregroundMark x1="77987" y1="45980" x2="77765" y2="50126"/>
                          <a14:foregroundMark x1="45907" y1="50503" x2="45907" y2="50503"/>
                          <a14:foregroundMark x1="43916" y1="52638" x2="45354" y2="5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048" y="1191412"/>
              <a:ext cx="2170075" cy="1910818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DD5EF-533E-7BF7-D779-580837F90B44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9989A7D-6221-4C55-B533-EA4D872992D5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52392DDC-B6A2-414A-9D1D-9634706ABF2A}"/>
              </a:ext>
            </a:extLst>
          </p:cNvPr>
          <p:cNvSpPr txBox="1"/>
          <p:nvPr/>
        </p:nvSpPr>
        <p:spPr>
          <a:xfrm>
            <a:off x="5874640" y="1943100"/>
            <a:ext cx="11241856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사고 발생 영상을 토대로 키포인트 추출하여 분류를 위한 학습 데이터를 만든다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63CA3F-648A-4DA7-A60C-E832F3C051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4" r="16586" b="10291"/>
          <a:stretch/>
        </p:blipFill>
        <p:spPr>
          <a:xfrm>
            <a:off x="5698647" y="2705102"/>
            <a:ext cx="5388142" cy="44470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ACA9AD-BFBA-4C61-88EE-BA62A0B714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6" r="16586" b="10291"/>
          <a:stretch/>
        </p:blipFill>
        <p:spPr>
          <a:xfrm>
            <a:off x="11201400" y="2705100"/>
            <a:ext cx="5369402" cy="44470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DF91CF98-826B-41D2-9659-3707EE4A9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52786"/>
              </p:ext>
            </p:extLst>
          </p:nvPr>
        </p:nvGraphicFramePr>
        <p:xfrm>
          <a:off x="5016796" y="7456591"/>
          <a:ext cx="12204402" cy="19222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3486">
                  <a:extLst>
                    <a:ext uri="{9D8B030D-6E8A-4147-A177-3AD203B41FA5}">
                      <a16:colId xmlns:a16="http://schemas.microsoft.com/office/drawing/2014/main" val="520369972"/>
                    </a:ext>
                  </a:extLst>
                </a:gridCol>
                <a:gridCol w="1743486">
                  <a:extLst>
                    <a:ext uri="{9D8B030D-6E8A-4147-A177-3AD203B41FA5}">
                      <a16:colId xmlns:a16="http://schemas.microsoft.com/office/drawing/2014/main" val="1137558355"/>
                    </a:ext>
                  </a:extLst>
                </a:gridCol>
                <a:gridCol w="1743486">
                  <a:extLst>
                    <a:ext uri="{9D8B030D-6E8A-4147-A177-3AD203B41FA5}">
                      <a16:colId xmlns:a16="http://schemas.microsoft.com/office/drawing/2014/main" val="1466174948"/>
                    </a:ext>
                  </a:extLst>
                </a:gridCol>
                <a:gridCol w="1743486">
                  <a:extLst>
                    <a:ext uri="{9D8B030D-6E8A-4147-A177-3AD203B41FA5}">
                      <a16:colId xmlns:a16="http://schemas.microsoft.com/office/drawing/2014/main" val="4162919175"/>
                    </a:ext>
                  </a:extLst>
                </a:gridCol>
                <a:gridCol w="1743486">
                  <a:extLst>
                    <a:ext uri="{9D8B030D-6E8A-4147-A177-3AD203B41FA5}">
                      <a16:colId xmlns:a16="http://schemas.microsoft.com/office/drawing/2014/main" val="3112684211"/>
                    </a:ext>
                  </a:extLst>
                </a:gridCol>
                <a:gridCol w="1743486">
                  <a:extLst>
                    <a:ext uri="{9D8B030D-6E8A-4147-A177-3AD203B41FA5}">
                      <a16:colId xmlns:a16="http://schemas.microsoft.com/office/drawing/2014/main" val="1573947994"/>
                    </a:ext>
                  </a:extLst>
                </a:gridCol>
                <a:gridCol w="1743486">
                  <a:extLst>
                    <a:ext uri="{9D8B030D-6E8A-4147-A177-3AD203B41FA5}">
                      <a16:colId xmlns:a16="http://schemas.microsoft.com/office/drawing/2014/main" val="3940690809"/>
                    </a:ext>
                  </a:extLst>
                </a:gridCol>
              </a:tblGrid>
              <a:tr h="480573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팔꿈치 각도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어깨 각도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허리 각도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2000" b="1" u="none" strike="noStrike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무릎 각도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머리 높이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허리 높이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2000" b="1" u="none" strike="noStrike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발목 높이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560077"/>
                  </a:ext>
                </a:extLst>
              </a:tr>
              <a:tr h="48057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10.400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17.674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26.185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0.285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0.344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0.688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0.944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1404925"/>
                  </a:ext>
                </a:extLst>
              </a:tr>
              <a:tr h="48057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24.534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6.311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55.629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32.406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0.407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0.673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0.948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488814"/>
                  </a:ext>
                </a:extLst>
              </a:tr>
              <a:tr h="48057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35.325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28.136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112.975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45.041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0.535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0.687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0.960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4555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63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E90BA0-5B27-4196-A5A2-0EA58813C9D4}"/>
              </a:ext>
            </a:extLst>
          </p:cNvPr>
          <p:cNvSpPr/>
          <p:nvPr/>
        </p:nvSpPr>
        <p:spPr>
          <a:xfrm>
            <a:off x="223171" y="182880"/>
            <a:ext cx="6344350" cy="9829800"/>
          </a:xfrm>
          <a:prstGeom prst="roundRect">
            <a:avLst>
              <a:gd name="adj" fmla="val 9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8A5574F-9652-4DC5-B0CF-4C38F1052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0" r="27658"/>
          <a:stretch/>
        </p:blipFill>
        <p:spPr>
          <a:xfrm>
            <a:off x="244131" y="199510"/>
            <a:ext cx="6302429" cy="98282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05929" y="2653611"/>
            <a:ext cx="10337940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1. </a:t>
            </a:r>
            <a:r>
              <a:rPr lang="ko-KR" altLang="en-US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주제 선정 이유       </a:t>
            </a:r>
            <a:r>
              <a:rPr lang="en-US" altLang="ko-KR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4. </a:t>
            </a:r>
            <a:r>
              <a:rPr lang="ko-KR" altLang="en-US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화재 및 안전장비 감지 모델</a:t>
            </a:r>
            <a:endParaRPr lang="en-US" altLang="ko-KR" sz="4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  <a:p>
            <a:pPr marL="0" lvl="0" indent="0" algn="l">
              <a:lnSpc>
                <a:spcPts val="7500"/>
              </a:lnSpc>
            </a:pPr>
            <a:endParaRPr lang="en-US" sz="4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694041" y="4413783"/>
            <a:ext cx="10004853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0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2. </a:t>
            </a:r>
            <a:r>
              <a:rPr lang="ko-KR" altLang="en-US" sz="40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프로젝트 목표        </a:t>
            </a:r>
            <a:r>
              <a:rPr lang="en-US" altLang="ko-KR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5. </a:t>
            </a:r>
            <a:r>
              <a:rPr lang="ko-KR" altLang="en-US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안전사고 감지 모델</a:t>
            </a:r>
            <a:endParaRPr lang="en-US" altLang="ko-KR" sz="4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  <a:p>
            <a:pPr marL="0" lvl="0" indent="0" algn="l">
              <a:lnSpc>
                <a:spcPts val="7500"/>
              </a:lnSpc>
            </a:pPr>
            <a:endParaRPr lang="en-US" sz="40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18899" y="6173955"/>
            <a:ext cx="9654701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3. </a:t>
            </a:r>
            <a:r>
              <a:rPr lang="ko-KR" altLang="en-US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시스템 구조도        </a:t>
            </a:r>
            <a:r>
              <a:rPr lang="en-US" altLang="ko-KR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6. </a:t>
            </a:r>
            <a:r>
              <a:rPr lang="ko-KR" altLang="en-US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장점 및 </a:t>
            </a:r>
            <a:r>
              <a:rPr lang="en-US" altLang="ko-KR" sz="40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기대효과</a:t>
            </a:r>
            <a:endParaRPr lang="en-US" altLang="ko-KR" sz="4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  <a:p>
            <a:pPr marL="0" lvl="0" indent="0" algn="l">
              <a:lnSpc>
                <a:spcPts val="7500"/>
              </a:lnSpc>
            </a:pPr>
            <a:endParaRPr lang="en-US" sz="4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nter 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3C7BE10-F3A3-4790-9F6C-7DFCBF91F200}"/>
              </a:ext>
            </a:extLst>
          </p:cNvPr>
          <p:cNvSpPr txBox="1"/>
          <p:nvPr/>
        </p:nvSpPr>
        <p:spPr>
          <a:xfrm>
            <a:off x="589106" y="3830779"/>
            <a:ext cx="5583094" cy="192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8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PLANNING</a:t>
            </a:r>
          </a:p>
          <a:p>
            <a:pPr algn="ctr">
              <a:lnSpc>
                <a:spcPts val="7928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nter Bold"/>
              </a:rPr>
              <a:t>CONTENTS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1A4652C-ABCB-155F-5F2D-185BB7A4F3BC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6A613C-460B-4045-8C24-936035215400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A1A6A4F-150C-026E-A76F-0CE7D8623A05}"/>
              </a:ext>
            </a:extLst>
          </p:cNvPr>
          <p:cNvSpPr txBox="1"/>
          <p:nvPr/>
        </p:nvSpPr>
        <p:spPr>
          <a:xfrm>
            <a:off x="364782" y="6353194"/>
            <a:ext cx="6420340" cy="727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Detectron2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Keypoints</a:t>
            </a: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R-CNN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DD5EF-533E-7BF7-D779-580837F90B44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88A2CEEC-1EB1-4C64-AEB2-0C1235E735C5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92E2B9-622A-43BE-A52A-6B2A3A765E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4" b="89914" l="5090" r="93862">
                        <a14:foregroundMark x1="11677" y1="41210" x2="12874" y2="61527"/>
                        <a14:foregroundMark x1="5240" y1="54755" x2="5090" y2="48127"/>
                        <a14:foregroundMark x1="91766" y1="55620" x2="91766" y2="44813"/>
                        <a14:foregroundMark x1="74102" y1="47118" x2="77695" y2="44092"/>
                        <a14:foregroundMark x1="75299" y1="45821" x2="77246" y2="44092"/>
                        <a14:foregroundMark x1="72904" y1="46254" x2="72006" y2="45821"/>
                        <a14:foregroundMark x1="32635" y1="46110" x2="37126" y2="40058"/>
                        <a14:foregroundMark x1="93862" y1="52305" x2="91467" y2="43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68" y="3461893"/>
            <a:ext cx="2978948" cy="3094894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9D2640E3-5FCE-4F0F-B12C-DBA4F903DF95}"/>
              </a:ext>
            </a:extLst>
          </p:cNvPr>
          <p:cNvSpPr txBox="1"/>
          <p:nvPr/>
        </p:nvSpPr>
        <p:spPr>
          <a:xfrm>
            <a:off x="6645614" y="2325452"/>
            <a:ext cx="10270786" cy="449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Detectron2</a:t>
            </a:r>
            <a:r>
              <a:rPr lang="ko-KR" altLang="en-US" sz="22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는</a:t>
            </a:r>
            <a:r>
              <a:rPr lang="en-US" sz="22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 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객체 검출과 객체의 관절 키포인트를 예측하는 딥러닝 기반 모델입니다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3A19E185-7323-4E12-BF60-F895D653A023}"/>
              </a:ext>
            </a:extLst>
          </p:cNvPr>
          <p:cNvSpPr txBox="1"/>
          <p:nvPr/>
        </p:nvSpPr>
        <p:spPr>
          <a:xfrm>
            <a:off x="1028700" y="800100"/>
            <a:ext cx="4914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5-1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사용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데이터 및 모델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900561-18ED-E1B7-CC3B-ABF04FD03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02" y="3164366"/>
            <a:ext cx="10345594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5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FE024C0-D10E-4996-BB8F-B04BC2AE15F7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699" y="800100"/>
            <a:ext cx="42291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5-2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모델 선정 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92D22B-567E-417B-8271-84EE3DCAF9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5" t="48398" r="24891"/>
          <a:stretch/>
        </p:blipFill>
        <p:spPr>
          <a:xfrm>
            <a:off x="1825784" y="4287753"/>
            <a:ext cx="7242016" cy="480977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799E4-9377-4B55-8BCA-D245507BBC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8" t="49578" r="25757" b="1"/>
          <a:stretch/>
        </p:blipFill>
        <p:spPr>
          <a:xfrm>
            <a:off x="9220200" y="4287752"/>
            <a:ext cx="7467600" cy="480977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D7D8F03C-4A37-4855-A98C-2873FC13D880}"/>
              </a:ext>
            </a:extLst>
          </p:cNvPr>
          <p:cNvSpPr txBox="1"/>
          <p:nvPr/>
        </p:nvSpPr>
        <p:spPr>
          <a:xfrm>
            <a:off x="3562349" y="2247900"/>
            <a:ext cx="4262033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YOLOv8n</a:t>
            </a:r>
            <a:r>
              <a:rPr 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-Pose</a:t>
            </a:r>
            <a:endParaRPr 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6D4896A3-B8E3-4AC1-A51F-683CE44CAF52}"/>
              </a:ext>
            </a:extLst>
          </p:cNvPr>
          <p:cNvSpPr txBox="1"/>
          <p:nvPr/>
        </p:nvSpPr>
        <p:spPr>
          <a:xfrm>
            <a:off x="10058400" y="2262833"/>
            <a:ext cx="6420340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Detectron2 </a:t>
            </a:r>
            <a:r>
              <a:rPr lang="en-US" sz="3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Keypoints</a:t>
            </a: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R-CNN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7E6D6207-4319-4B86-BEB4-430B61F98D07}"/>
              </a:ext>
            </a:extLst>
          </p:cNvPr>
          <p:cNvSpPr txBox="1"/>
          <p:nvPr/>
        </p:nvSpPr>
        <p:spPr>
          <a:xfrm>
            <a:off x="5113416" y="981793"/>
            <a:ext cx="12260184" cy="34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YOLO-Pose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에 비해 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Detectron2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가 더 정확하게 키포인트를 검출 한 모습</a:t>
            </a:r>
            <a:endParaRPr lang="en-US" sz="28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0DD42E-169D-F0EE-D686-0ACB5B6257EC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1C7E9FEB-AE88-42FE-BB0B-6777E2C42C63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361B2-77E5-4E53-B12D-F43B47E98A74}"/>
              </a:ext>
            </a:extLst>
          </p:cNvPr>
          <p:cNvSpPr txBox="1"/>
          <p:nvPr/>
        </p:nvSpPr>
        <p:spPr>
          <a:xfrm>
            <a:off x="1247806" y="2763753"/>
            <a:ext cx="1714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ysClr val="windowText" lastClr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mAP50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9A3AB6-76E7-45BA-8F64-47D1E1809BE6}"/>
              </a:ext>
            </a:extLst>
          </p:cNvPr>
          <p:cNvSpPr txBox="1"/>
          <p:nvPr/>
        </p:nvSpPr>
        <p:spPr>
          <a:xfrm>
            <a:off x="4057386" y="2712378"/>
            <a:ext cx="3028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chemeClr val="tx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0.798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92FBFB-6D95-4407-BA93-DEBE69517472}"/>
              </a:ext>
            </a:extLst>
          </p:cNvPr>
          <p:cNvSpPr txBox="1"/>
          <p:nvPr/>
        </p:nvSpPr>
        <p:spPr>
          <a:xfrm>
            <a:off x="11963399" y="2681833"/>
            <a:ext cx="2320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FF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0.869</a:t>
            </a: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8CBA1238-016A-436D-BA78-8A03F22CB5F4}"/>
              </a:ext>
            </a:extLst>
          </p:cNvPr>
          <p:cNvSpPr/>
          <p:nvPr/>
        </p:nvSpPr>
        <p:spPr>
          <a:xfrm flipV="1">
            <a:off x="1295400" y="3328164"/>
            <a:ext cx="15544800" cy="22718"/>
          </a:xfrm>
          <a:prstGeom prst="line">
            <a:avLst/>
          </a:prstGeom>
          <a:ln w="28575" cap="flat">
            <a:solidFill>
              <a:schemeClr val="bg1">
                <a:lumMod val="8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7591E-774D-4559-B52B-C22D36170004}"/>
              </a:ext>
            </a:extLst>
          </p:cNvPr>
          <p:cNvSpPr txBox="1"/>
          <p:nvPr/>
        </p:nvSpPr>
        <p:spPr>
          <a:xfrm>
            <a:off x="4057385" y="3398178"/>
            <a:ext cx="3028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chemeClr val="tx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0.511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2391F-AE61-4FCA-BCFA-BB550C444AC8}"/>
              </a:ext>
            </a:extLst>
          </p:cNvPr>
          <p:cNvSpPr txBox="1"/>
          <p:nvPr/>
        </p:nvSpPr>
        <p:spPr>
          <a:xfrm>
            <a:off x="1247806" y="3398178"/>
            <a:ext cx="2500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ysClr val="windowText" lastClr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mAP50-95</a:t>
            </a:r>
            <a:endParaRPr lang="ko-KR" altLang="en-US" sz="32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98AB60-6897-4A9A-9B93-8268909DD4B8}"/>
              </a:ext>
            </a:extLst>
          </p:cNvPr>
          <p:cNvSpPr txBox="1"/>
          <p:nvPr/>
        </p:nvSpPr>
        <p:spPr>
          <a:xfrm>
            <a:off x="11912015" y="3328164"/>
            <a:ext cx="2423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FF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0.651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76FB49-F79F-4246-8756-F9103F0B2668}"/>
              </a:ext>
            </a:extLst>
          </p:cNvPr>
          <p:cNvCxnSpPr>
            <a:cxnSpLocks/>
          </p:cNvCxnSpPr>
          <p:nvPr/>
        </p:nvCxnSpPr>
        <p:spPr>
          <a:xfrm>
            <a:off x="9144000" y="1937892"/>
            <a:ext cx="0" cy="686320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92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7AA3FE-43DA-4CB0-B126-1F25E81A4301}"/>
              </a:ext>
            </a:extLst>
          </p:cNvPr>
          <p:cNvSpPr/>
          <p:nvPr/>
        </p:nvSpPr>
        <p:spPr>
          <a:xfrm>
            <a:off x="692282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293D27-4B98-5EE2-9589-8D8CD86935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245" y1="32755" x2="23061" y2="25816"/>
                        <a14:foregroundMark x1="53265" y1="26122" x2="52959" y2="26633"/>
                        <a14:foregroundMark x1="44286" y1="52551" x2="49286" y2="42347"/>
                        <a14:foregroundMark x1="42347" y1="60102" x2="42347" y2="60102"/>
                        <a14:foregroundMark x1="46837" y1="60306" x2="46837" y2="60306"/>
                        <a14:foregroundMark x1="53878" y1="60306" x2="53878" y2="60306"/>
                        <a14:foregroundMark x1="58061" y1="60612" x2="58061" y2="60612"/>
                        <a14:foregroundMark x1="71633" y1="53673" x2="72857" y2="49082"/>
                        <a14:foregroundMark x1="68980" y1="59796" x2="68980" y2="59796"/>
                        <a14:foregroundMark x1="73776" y1="60000" x2="73776" y2="60000"/>
                        <a14:foregroundMark x1="80816" y1="60102" x2="80816" y2="60102"/>
                        <a14:foregroundMark x1="85306" y1="60000" x2="85306" y2="60000"/>
                        <a14:foregroundMark x1="18061" y1="50612" x2="21327" y2="45510"/>
                        <a14:foregroundMark x1="14898" y1="60408" x2="14898" y2="60408"/>
                        <a14:foregroundMark x1="20000" y1="60102" x2="20000" y2="60102"/>
                        <a14:foregroundMark x1="26735" y1="60102" x2="26735" y2="60102"/>
                        <a14:foregroundMark x1="31020" y1="60714" x2="31020" y2="60714"/>
                        <a14:foregroundMark x1="23061" y1="65918" x2="22857" y2="7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62" y="2959884"/>
            <a:ext cx="4662138" cy="4662138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6EA457F-0607-722A-64B8-CBD428A1DE8E}"/>
              </a:ext>
            </a:extLst>
          </p:cNvPr>
          <p:cNvSpPr txBox="1"/>
          <p:nvPr/>
        </p:nvSpPr>
        <p:spPr>
          <a:xfrm>
            <a:off x="990600" y="7121015"/>
            <a:ext cx="4262033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Random Forest</a:t>
            </a:r>
            <a:endParaRPr lang="en-US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FDD5EF-533E-7BF7-D779-580837F90B44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88A2CEEC-1EB1-4C64-AEB2-0C1235E735C5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9C8DD0A6-B301-488A-84B5-EC26C4D7CFCC}"/>
              </a:ext>
            </a:extLst>
          </p:cNvPr>
          <p:cNvSpPr txBox="1"/>
          <p:nvPr/>
        </p:nvSpPr>
        <p:spPr>
          <a:xfrm>
            <a:off x="5706572" y="7124700"/>
            <a:ext cx="5113828" cy="34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결정트리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(Decision Tree)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7EEF1B8C-AF67-4B4E-A151-4ADC6D1CD2DE}"/>
              </a:ext>
            </a:extLst>
          </p:cNvPr>
          <p:cNvSpPr txBox="1"/>
          <p:nvPr/>
        </p:nvSpPr>
        <p:spPr>
          <a:xfrm>
            <a:off x="5706572" y="7623301"/>
            <a:ext cx="11212173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데이터를 특정 기준에 따라 분할하며 예측을 수행하는 트리 구조의 모델</a:t>
            </a:r>
            <a:endParaRPr lang="en-US" altLang="ko-KR" sz="24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284D409-C1E6-4D54-8BF1-41586C25AC5F}"/>
              </a:ext>
            </a:extLst>
          </p:cNvPr>
          <p:cNvSpPr txBox="1"/>
          <p:nvPr/>
        </p:nvSpPr>
        <p:spPr>
          <a:xfrm>
            <a:off x="5311908" y="3009900"/>
            <a:ext cx="6122160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3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랜덤포레스트</a:t>
            </a: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(Random Forest)</a:t>
            </a:r>
            <a:endParaRPr 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3ECE5F0F-13CB-41B3-82F1-B146C8DA7F4C}"/>
              </a:ext>
            </a:extLst>
          </p:cNvPr>
          <p:cNvSpPr txBox="1"/>
          <p:nvPr/>
        </p:nvSpPr>
        <p:spPr>
          <a:xfrm>
            <a:off x="5706572" y="3542451"/>
            <a:ext cx="1121217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8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여러 개의 </a:t>
            </a:r>
            <a:r>
              <a:rPr lang="ko-KR" altLang="en-US" sz="28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결정트리</a:t>
            </a:r>
            <a:r>
              <a:rPr lang="ko-KR" altLang="en-US" sz="280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를</a:t>
            </a:r>
            <a:r>
              <a:rPr lang="ko-KR" altLang="en-US" sz="28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독립적으로 학습하고</a:t>
            </a:r>
            <a:r>
              <a:rPr lang="en-US" altLang="ko-KR" sz="28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그 예측 결과를 다수결로 결정하는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앙상블 모델 </a:t>
            </a:r>
            <a:endParaRPr lang="en-US" altLang="ko-KR" sz="28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532193C4-53CA-4813-BEA5-EA72822370CB}"/>
              </a:ext>
            </a:extLst>
          </p:cNvPr>
          <p:cNvSpPr txBox="1"/>
          <p:nvPr/>
        </p:nvSpPr>
        <p:spPr>
          <a:xfrm>
            <a:off x="5706572" y="5219700"/>
            <a:ext cx="3405810" cy="34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앙상블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(Ensemble)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2E05C895-7C85-4245-8E2A-B7D8285B0B24}"/>
              </a:ext>
            </a:extLst>
          </p:cNvPr>
          <p:cNvSpPr txBox="1"/>
          <p:nvPr/>
        </p:nvSpPr>
        <p:spPr>
          <a:xfrm>
            <a:off x="5706572" y="5706797"/>
            <a:ext cx="11212173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여러 개의 모델을 결합하여 더 나은 예측 성능을 얻는 기법</a:t>
            </a:r>
            <a:endParaRPr lang="en-US" altLang="ko-KR" sz="24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C7F846B0-DD4B-4544-B5A0-5C761617D5AC}"/>
              </a:ext>
            </a:extLst>
          </p:cNvPr>
          <p:cNvSpPr/>
          <p:nvPr/>
        </p:nvSpPr>
        <p:spPr>
          <a:xfrm>
            <a:off x="5181600" y="2781299"/>
            <a:ext cx="12126575" cy="5486401"/>
          </a:xfrm>
          <a:prstGeom prst="bracketPair">
            <a:avLst>
              <a:gd name="adj" fmla="val 3542"/>
            </a:avLst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E010DB51-E3E7-43C8-B050-1DB7F6FBDE49}"/>
              </a:ext>
            </a:extLst>
          </p:cNvPr>
          <p:cNvSpPr txBox="1"/>
          <p:nvPr/>
        </p:nvSpPr>
        <p:spPr>
          <a:xfrm>
            <a:off x="1028699" y="800100"/>
            <a:ext cx="42291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5-2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모델 선정 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17187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9E14F62-9687-438C-94BA-5536526737B6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1F14AF2-86EB-47C0-9B35-938213DF4154}"/>
              </a:ext>
            </a:extLst>
          </p:cNvPr>
          <p:cNvSpPr txBox="1"/>
          <p:nvPr/>
        </p:nvSpPr>
        <p:spPr>
          <a:xfrm>
            <a:off x="7505700" y="1790700"/>
            <a:ext cx="3276600" cy="690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분류 모델 비교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F4E635-1C89-6276-07A2-6A14BBEAFA7E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FB11334-F3F1-46A5-8BF3-23B78FF5EC94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4290B0E-F37F-45A9-99AF-87C23548DA05}"/>
              </a:ext>
            </a:extLst>
          </p:cNvPr>
          <p:cNvSpPr txBox="1"/>
          <p:nvPr/>
        </p:nvSpPr>
        <p:spPr>
          <a:xfrm>
            <a:off x="1798780" y="3334883"/>
            <a:ext cx="4262033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Random Forest</a:t>
            </a:r>
            <a:endParaRPr lang="en-US" sz="2000" b="1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B65ED9E-3F47-459F-AE97-EBF64ED867CF}"/>
              </a:ext>
            </a:extLst>
          </p:cNvPr>
          <p:cNvSpPr txBox="1"/>
          <p:nvPr/>
        </p:nvSpPr>
        <p:spPr>
          <a:xfrm>
            <a:off x="1852604" y="5366388"/>
            <a:ext cx="4262033" cy="734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SVM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</a:t>
            </a:r>
            <a:r>
              <a:rPr lang="en-US" altLang="ko-KR" sz="3200" b="1" dirty="0"/>
              <a:t>Support Vector Machine)</a:t>
            </a:r>
            <a:endParaRPr 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C2FB5DA-89BB-4ED3-83D7-EF2C2C77A157}"/>
              </a:ext>
            </a:extLst>
          </p:cNvPr>
          <p:cNvSpPr txBox="1"/>
          <p:nvPr/>
        </p:nvSpPr>
        <p:spPr>
          <a:xfrm>
            <a:off x="1697621" y="7521502"/>
            <a:ext cx="4572000" cy="727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LSTM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</a:t>
            </a:r>
            <a:r>
              <a:rPr lang="en-US" altLang="ko-KR" sz="2800" b="1" i="0" dirty="0">
                <a:solidFill>
                  <a:srgbClr val="1F1F1F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Long Short-Term Memory</a:t>
            </a:r>
            <a:r>
              <a:rPr lang="en-US" altLang="ko-KR" sz="3200" b="1" i="0" dirty="0">
                <a:solidFill>
                  <a:srgbClr val="1F1F1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)</a:t>
            </a:r>
            <a:endParaRPr 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CE39333-8E0A-4927-917F-76C558E10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854894"/>
              </p:ext>
            </p:extLst>
          </p:nvPr>
        </p:nvGraphicFramePr>
        <p:xfrm>
          <a:off x="6567940" y="4760061"/>
          <a:ext cx="10500860" cy="18312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00172">
                  <a:extLst>
                    <a:ext uri="{9D8B030D-6E8A-4147-A177-3AD203B41FA5}">
                      <a16:colId xmlns:a16="http://schemas.microsoft.com/office/drawing/2014/main" val="3705335253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4054307047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2909961020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349592080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3504151471"/>
                    </a:ext>
                  </a:extLst>
                </a:gridCol>
              </a:tblGrid>
              <a:tr h="473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class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precision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recall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f1-score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support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35009"/>
                  </a:ext>
                </a:extLst>
              </a:tr>
              <a:tr h="383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1.00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0.93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465427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1.0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0.33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0.36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867785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2.0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0.67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0.40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0.50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40371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8518F95A-2EA1-4902-8691-9D3215C28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816469"/>
              </p:ext>
            </p:extLst>
          </p:nvPr>
        </p:nvGraphicFramePr>
        <p:xfrm>
          <a:off x="6567939" y="6969861"/>
          <a:ext cx="10500860" cy="18312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00172">
                  <a:extLst>
                    <a:ext uri="{9D8B030D-6E8A-4147-A177-3AD203B41FA5}">
                      <a16:colId xmlns:a16="http://schemas.microsoft.com/office/drawing/2014/main" val="3705335253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4054307047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2909961020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349592080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3504151471"/>
                    </a:ext>
                  </a:extLst>
                </a:gridCol>
              </a:tblGrid>
              <a:tr h="473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class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precision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recall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f1-score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support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35009"/>
                  </a:ext>
                </a:extLst>
              </a:tr>
              <a:tr h="383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0.93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465427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1.0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1.00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0.92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867785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2.0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0.54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0.70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0.61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403714"/>
                  </a:ext>
                </a:extLst>
              </a:tr>
            </a:tbl>
          </a:graphicData>
        </a:graphic>
      </p:graphicFrame>
      <p:graphicFrame>
        <p:nvGraphicFramePr>
          <p:cNvPr id="19" name="표 10">
            <a:extLst>
              <a:ext uri="{FF2B5EF4-FFF2-40B4-BE49-F238E27FC236}">
                <a16:creationId xmlns:a16="http://schemas.microsoft.com/office/drawing/2014/main" id="{044AAA28-AC0D-4EAF-A152-D32CCF671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107418"/>
              </p:ext>
            </p:extLst>
          </p:nvPr>
        </p:nvGraphicFramePr>
        <p:xfrm>
          <a:off x="6534809" y="2626461"/>
          <a:ext cx="10500860" cy="18312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00172">
                  <a:extLst>
                    <a:ext uri="{9D8B030D-6E8A-4147-A177-3AD203B41FA5}">
                      <a16:colId xmlns:a16="http://schemas.microsoft.com/office/drawing/2014/main" val="3705335253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4054307047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2909961020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349592080"/>
                    </a:ext>
                  </a:extLst>
                </a:gridCol>
                <a:gridCol w="2100172">
                  <a:extLst>
                    <a:ext uri="{9D8B030D-6E8A-4147-A177-3AD203B41FA5}">
                      <a16:colId xmlns:a16="http://schemas.microsoft.com/office/drawing/2014/main" val="3504151471"/>
                    </a:ext>
                  </a:extLst>
                </a:gridCol>
              </a:tblGrid>
              <a:tr h="473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class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precision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recall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f1-score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support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0635009"/>
                  </a:ext>
                </a:extLst>
              </a:tr>
              <a:tr h="383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0.0(Normal)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0.94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0.97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0.96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9465427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1.0(Fall)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2867785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2.0(Drop)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0.84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1403714"/>
                  </a:ext>
                </a:extLst>
              </a:tr>
            </a:tbl>
          </a:graphicData>
        </a:graphic>
      </p:graphicFrame>
      <p:sp>
        <p:nvSpPr>
          <p:cNvPr id="23" name="TextBox 9">
            <a:extLst>
              <a:ext uri="{FF2B5EF4-FFF2-40B4-BE49-F238E27FC236}">
                <a16:creationId xmlns:a16="http://schemas.microsoft.com/office/drawing/2014/main" id="{9935C6B6-94C2-46DB-9B10-756D709DA5E3}"/>
              </a:ext>
            </a:extLst>
          </p:cNvPr>
          <p:cNvSpPr txBox="1"/>
          <p:nvPr/>
        </p:nvSpPr>
        <p:spPr>
          <a:xfrm>
            <a:off x="1758493" y="3934066"/>
            <a:ext cx="4262033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검증 정확도</a:t>
            </a:r>
            <a:r>
              <a:rPr lang="en-US" altLang="ko-KR" sz="32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: 0.92</a:t>
            </a:r>
            <a:endParaRPr lang="en-US" sz="2000" b="1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CF2C0130-B77D-4B3E-87A3-AC5120DD0E62}"/>
              </a:ext>
            </a:extLst>
          </p:cNvPr>
          <p:cNvSpPr txBox="1"/>
          <p:nvPr/>
        </p:nvSpPr>
        <p:spPr>
          <a:xfrm>
            <a:off x="1785528" y="8432216"/>
            <a:ext cx="4262033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검증 정확도</a:t>
            </a:r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: </a:t>
            </a:r>
            <a:r>
              <a:rPr 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0.82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5E73A2FE-B1F2-4732-9D3E-817C94E09212}"/>
              </a:ext>
            </a:extLst>
          </p:cNvPr>
          <p:cNvSpPr txBox="1"/>
          <p:nvPr/>
        </p:nvSpPr>
        <p:spPr>
          <a:xfrm>
            <a:off x="1785528" y="6256148"/>
            <a:ext cx="4262033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검증 정확도</a:t>
            </a:r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: </a:t>
            </a:r>
            <a:r>
              <a:rPr 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0.805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0E7BE9B-F324-4086-B4B6-21DBC000F0E1}"/>
              </a:ext>
            </a:extLst>
          </p:cNvPr>
          <p:cNvSpPr txBox="1"/>
          <p:nvPr/>
        </p:nvSpPr>
        <p:spPr>
          <a:xfrm>
            <a:off x="5105400" y="705131"/>
            <a:ext cx="115062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kern="0" dirty="0" err="1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랜덤포레스트</a:t>
            </a:r>
            <a:r>
              <a:rPr lang="ko-KR" altLang="en-US" sz="2800" b="1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사용 이유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9846E9D9-181C-4604-8AB3-C669F2B900A4}"/>
              </a:ext>
            </a:extLst>
          </p:cNvPr>
          <p:cNvSpPr txBox="1"/>
          <p:nvPr/>
        </p:nvSpPr>
        <p:spPr>
          <a:xfrm>
            <a:off x="1028699" y="800100"/>
            <a:ext cx="42291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5-2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모델 선정 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17293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FE024C0-D10E-4996-BB8F-B04BC2AE15F7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0DD42E-169D-F0EE-D686-0ACB5B6257EC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1C7E9FEB-AE88-42FE-BB0B-6777E2C42C63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A2FE146B-CF54-41A7-9DCB-6205EC13B8CC}"/>
              </a:ext>
            </a:extLst>
          </p:cNvPr>
          <p:cNvSpPr txBox="1"/>
          <p:nvPr/>
        </p:nvSpPr>
        <p:spPr>
          <a:xfrm>
            <a:off x="1028700" y="800100"/>
            <a:ext cx="4914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5-3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안전사고 분류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CF2BED4C-3148-4D89-87CD-8F7A9C2BD077}"/>
              </a:ext>
            </a:extLst>
          </p:cNvPr>
          <p:cNvSpPr txBox="1"/>
          <p:nvPr/>
        </p:nvSpPr>
        <p:spPr>
          <a:xfrm>
            <a:off x="3283082" y="2689351"/>
            <a:ext cx="119634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kern="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사진 한장으로는</a:t>
            </a:r>
            <a:r>
              <a:rPr lang="en-US" altLang="ko-KR" sz="2800" b="1" kern="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2800" b="1" kern="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의도하여 누운 것인지 안전사고로 쓰러져 있는 것인지 구분할 수 없다</a:t>
            </a:r>
            <a:r>
              <a:rPr lang="en-US" altLang="ko-KR" sz="2800" b="1" kern="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  <a:endParaRPr lang="ko-KR" altLang="en-US" sz="2800" b="1" kern="0" spc="0" dirty="0"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901816-4322-4F04-B820-D3485C70E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783047"/>
            <a:ext cx="8724900" cy="42187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68B547-DBC9-413F-B5DD-037E6F8B0243}"/>
              </a:ext>
            </a:extLst>
          </p:cNvPr>
          <p:cNvSpPr/>
          <p:nvPr/>
        </p:nvSpPr>
        <p:spPr>
          <a:xfrm>
            <a:off x="5257800" y="5067300"/>
            <a:ext cx="7620000" cy="30480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79B2EC5B-D43F-45ED-BD19-82264197A3AF}"/>
              </a:ext>
            </a:extLst>
          </p:cNvPr>
          <p:cNvSpPr txBox="1"/>
          <p:nvPr/>
        </p:nvSpPr>
        <p:spPr>
          <a:xfrm>
            <a:off x="5257800" y="4370750"/>
            <a:ext cx="17526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rgbClr val="00206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normal</a:t>
            </a:r>
            <a:endParaRPr lang="ko-KR" altLang="en-US" sz="2800" b="1" kern="0" spc="0" dirty="0">
              <a:solidFill>
                <a:srgbClr val="00206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CD46A6-C685-4A49-ACEA-12640103605D}"/>
              </a:ext>
            </a:extLst>
          </p:cNvPr>
          <p:cNvSpPr/>
          <p:nvPr/>
        </p:nvSpPr>
        <p:spPr>
          <a:xfrm>
            <a:off x="5410200" y="5219700"/>
            <a:ext cx="7620000" cy="30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2799B441-2D62-4EC9-9C14-F45B0BBFFF18}"/>
              </a:ext>
            </a:extLst>
          </p:cNvPr>
          <p:cNvSpPr txBox="1"/>
          <p:nvPr/>
        </p:nvSpPr>
        <p:spPr>
          <a:xfrm>
            <a:off x="5572125" y="4670341"/>
            <a:ext cx="17526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dirty="0">
                <a:solidFill>
                  <a:srgbClr val="FF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fall</a:t>
            </a:r>
            <a:endParaRPr lang="ko-KR" altLang="en-US" sz="2800" b="1" kern="0" spc="0" dirty="0">
              <a:solidFill>
                <a:srgbClr val="FF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974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68F907-E895-4878-9159-6F5FFC9A5E29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7F365639-E33F-4814-6401-C31057108B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99" y="3679320"/>
            <a:ext cx="8269713" cy="4320000"/>
          </a:xfrm>
          <a:prstGeom prst="rect">
            <a:avLst/>
          </a:prstGeom>
        </p:spPr>
      </p:pic>
      <p:pic>
        <p:nvPicPr>
          <p:cNvPr id="5" name="그림 4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6410315F-F46E-E2B4-6664-EA38DDAE21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22" y="3673175"/>
            <a:ext cx="8269712" cy="4320000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81F14AF2-86EB-47C0-9B35-938213DF4154}"/>
              </a:ext>
            </a:extLst>
          </p:cNvPr>
          <p:cNvSpPr txBox="1"/>
          <p:nvPr/>
        </p:nvSpPr>
        <p:spPr>
          <a:xfrm>
            <a:off x="5105400" y="705131"/>
            <a:ext cx="115062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쓰러짐의 경우는 관절 각도의 변화가 정상 상태에 비해 불규칙하고 변동성이 크다</a:t>
            </a:r>
            <a:r>
              <a:rPr lang="en-US" altLang="ko-KR" sz="2800" b="1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F4E635-1C89-6276-07A2-6A14BBEAFA7E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508D9CB-D4BA-4216-BB90-B53F85260470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AF4F444-B296-4E83-A695-2BF7D11E9101}"/>
              </a:ext>
            </a:extLst>
          </p:cNvPr>
          <p:cNvSpPr txBox="1"/>
          <p:nvPr/>
        </p:nvSpPr>
        <p:spPr>
          <a:xfrm>
            <a:off x="7162800" y="2130842"/>
            <a:ext cx="4336918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&lt; </a:t>
            </a:r>
            <a:r>
              <a:rPr lang="ko-KR" altLang="en-US" sz="32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누움과 쓰러짐의 비교 </a:t>
            </a:r>
            <a:r>
              <a:rPr lang="en-US" altLang="ko-KR" sz="32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&gt;</a:t>
            </a:r>
            <a:endParaRPr lang="en-US" sz="32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9C822BB-1B0C-408C-810A-C4EE7FC9F08D}"/>
              </a:ext>
            </a:extLst>
          </p:cNvPr>
          <p:cNvSpPr txBox="1"/>
          <p:nvPr/>
        </p:nvSpPr>
        <p:spPr>
          <a:xfrm>
            <a:off x="4582011" y="3168570"/>
            <a:ext cx="2286000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누움</a:t>
            </a:r>
            <a:r>
              <a:rPr lang="en-US" altLang="ko-KR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(</a:t>
            </a: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정상</a:t>
            </a:r>
            <a:r>
              <a:rPr lang="en-US" altLang="ko-KR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)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AAB34620-64B5-485B-8E7D-DA420AB7B071}"/>
              </a:ext>
            </a:extLst>
          </p:cNvPr>
          <p:cNvSpPr txBox="1"/>
          <p:nvPr/>
        </p:nvSpPr>
        <p:spPr>
          <a:xfrm>
            <a:off x="12649200" y="3136828"/>
            <a:ext cx="2438400" cy="48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쓰러짐</a:t>
            </a:r>
            <a:r>
              <a:rPr lang="en-US" altLang="ko-KR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(</a:t>
            </a: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이상상태</a:t>
            </a:r>
            <a:r>
              <a:rPr lang="en-US" altLang="ko-KR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)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2DA8FED-5CB4-4928-BDD0-02EB1BD2D263}"/>
              </a:ext>
            </a:extLst>
          </p:cNvPr>
          <p:cNvSpPr txBox="1"/>
          <p:nvPr/>
        </p:nvSpPr>
        <p:spPr>
          <a:xfrm>
            <a:off x="9344511" y="3226761"/>
            <a:ext cx="637689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각도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2BA924A-89DA-4C1A-885D-792A31A22598}"/>
              </a:ext>
            </a:extLst>
          </p:cNvPr>
          <p:cNvSpPr txBox="1"/>
          <p:nvPr/>
        </p:nvSpPr>
        <p:spPr>
          <a:xfrm>
            <a:off x="13216074" y="7864295"/>
            <a:ext cx="1036050" cy="48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프레임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95F7061C-7C00-45C2-9CC1-12951629DA19}"/>
              </a:ext>
            </a:extLst>
          </p:cNvPr>
          <p:cNvSpPr txBox="1"/>
          <p:nvPr/>
        </p:nvSpPr>
        <p:spPr>
          <a:xfrm>
            <a:off x="887206" y="3280804"/>
            <a:ext cx="637689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각도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D20A3B48-CC4A-4E4D-A272-C1B62F49A5DA}"/>
              </a:ext>
            </a:extLst>
          </p:cNvPr>
          <p:cNvSpPr txBox="1"/>
          <p:nvPr/>
        </p:nvSpPr>
        <p:spPr>
          <a:xfrm>
            <a:off x="4800600" y="7893341"/>
            <a:ext cx="1036050" cy="48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프레임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86511BB6-27EB-4B45-B786-28501375175C}"/>
              </a:ext>
            </a:extLst>
          </p:cNvPr>
          <p:cNvSpPr txBox="1"/>
          <p:nvPr/>
        </p:nvSpPr>
        <p:spPr>
          <a:xfrm>
            <a:off x="1028700" y="800100"/>
            <a:ext cx="4914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5-3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안전사고 분류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71614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42776A1-DCED-4280-A503-6A671D912489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F6A72DBF-8291-683C-CBE2-CB1DC1E52A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16" y="3649108"/>
            <a:ext cx="8159094" cy="4320000"/>
          </a:xfrm>
          <a:prstGeom prst="rect">
            <a:avLst/>
          </a:prstGeom>
        </p:spPr>
      </p:pic>
      <p:pic>
        <p:nvPicPr>
          <p:cNvPr id="6" name="그림 5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B46EB1B4-DDDB-20DD-6555-42B282FF05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75" y="3640505"/>
            <a:ext cx="8159094" cy="43200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A1F5EA4-A1CA-9016-9850-7607C313863F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8242AF85-3CEA-4DBA-833C-92BE54B231DE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937FC71-6DCA-4E53-BCBB-5F6EF6363F78}"/>
              </a:ext>
            </a:extLst>
          </p:cNvPr>
          <p:cNvSpPr txBox="1"/>
          <p:nvPr/>
        </p:nvSpPr>
        <p:spPr>
          <a:xfrm>
            <a:off x="6705600" y="2143709"/>
            <a:ext cx="6324600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&lt; </a:t>
            </a:r>
            <a:r>
              <a:rPr lang="ko-KR" altLang="en-US" sz="32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쓰러짐과 추락의 패턴비교 </a:t>
            </a:r>
            <a:r>
              <a:rPr lang="en-US" altLang="ko-KR" sz="32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&gt;</a:t>
            </a:r>
            <a:endParaRPr lang="en-US" sz="32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A586001-D4C6-4207-A973-89E343303F2D}"/>
              </a:ext>
            </a:extLst>
          </p:cNvPr>
          <p:cNvSpPr txBox="1"/>
          <p:nvPr/>
        </p:nvSpPr>
        <p:spPr>
          <a:xfrm>
            <a:off x="5105400" y="820511"/>
            <a:ext cx="10207688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쓰러짐은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완만하게 움직이고 추락은 급격히 변화하는 패턴 차이를 보인다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CCD077-502A-4214-899D-62476EBE4475}"/>
              </a:ext>
            </a:extLst>
          </p:cNvPr>
          <p:cNvSpPr/>
          <p:nvPr/>
        </p:nvSpPr>
        <p:spPr>
          <a:xfrm>
            <a:off x="13044167" y="2921309"/>
            <a:ext cx="931224" cy="169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1F14AF2-86EB-47C0-9B35-938213DF4154}"/>
              </a:ext>
            </a:extLst>
          </p:cNvPr>
          <p:cNvSpPr txBox="1"/>
          <p:nvPr/>
        </p:nvSpPr>
        <p:spPr>
          <a:xfrm>
            <a:off x="2976967" y="3351747"/>
            <a:ext cx="4262033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쓰러짐</a:t>
            </a:r>
            <a:endParaRPr lang="en-US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D168E71-26F3-4CB8-9C03-255900A91B07}"/>
              </a:ext>
            </a:extLst>
          </p:cNvPr>
          <p:cNvSpPr txBox="1"/>
          <p:nvPr/>
        </p:nvSpPr>
        <p:spPr>
          <a:xfrm>
            <a:off x="11511367" y="3372358"/>
            <a:ext cx="4262033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추락</a:t>
            </a:r>
            <a:endParaRPr lang="en-US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EFC8AA0D-0D19-4D1C-BF6E-3234904F544A}"/>
              </a:ext>
            </a:extLst>
          </p:cNvPr>
          <p:cNvSpPr txBox="1"/>
          <p:nvPr/>
        </p:nvSpPr>
        <p:spPr>
          <a:xfrm>
            <a:off x="792676" y="3160432"/>
            <a:ext cx="1493323" cy="48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y </a:t>
            </a: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높이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99F9AA79-08CC-4028-AADD-9FBDF6B07068}"/>
              </a:ext>
            </a:extLst>
          </p:cNvPr>
          <p:cNvSpPr txBox="1"/>
          <p:nvPr/>
        </p:nvSpPr>
        <p:spPr>
          <a:xfrm>
            <a:off x="9196392" y="3219486"/>
            <a:ext cx="1493323" cy="48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y </a:t>
            </a: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높이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4A92134C-FF4E-4201-B673-F27A068B5325}"/>
              </a:ext>
            </a:extLst>
          </p:cNvPr>
          <p:cNvSpPr txBox="1"/>
          <p:nvPr/>
        </p:nvSpPr>
        <p:spPr>
          <a:xfrm>
            <a:off x="1028700" y="800100"/>
            <a:ext cx="4914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5-3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안전사고 분류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29443B2-BB4F-0B69-A229-9DDEB7193D47}"/>
              </a:ext>
            </a:extLst>
          </p:cNvPr>
          <p:cNvSpPr txBox="1"/>
          <p:nvPr/>
        </p:nvSpPr>
        <p:spPr>
          <a:xfrm>
            <a:off x="4800600" y="7893341"/>
            <a:ext cx="1036050" cy="48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프레임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AC12B19-046C-AE97-8030-F252555CD409}"/>
              </a:ext>
            </a:extLst>
          </p:cNvPr>
          <p:cNvSpPr txBox="1"/>
          <p:nvPr/>
        </p:nvSpPr>
        <p:spPr>
          <a:xfrm>
            <a:off x="13216074" y="7864295"/>
            <a:ext cx="1036050" cy="48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프레임</a:t>
            </a:r>
            <a:endParaRPr lang="en-US" sz="26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984663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602E26-2CCD-43B9-9F1A-091E3F8F6053}"/>
              </a:ext>
            </a:extLst>
          </p:cNvPr>
          <p:cNvSpPr/>
          <p:nvPr/>
        </p:nvSpPr>
        <p:spPr>
          <a:xfrm>
            <a:off x="827427" y="1714500"/>
            <a:ext cx="16633146" cy="7924798"/>
          </a:xfrm>
          <a:prstGeom prst="roundRect">
            <a:avLst>
              <a:gd name="adj" fmla="val 22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B0583-0A6A-45E4-B4CC-782C6D260E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8"/>
          <a:stretch/>
        </p:blipFill>
        <p:spPr>
          <a:xfrm>
            <a:off x="4028583" y="1739133"/>
            <a:ext cx="10442121" cy="7900167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C15B27C-187C-4884-B760-051AF1C45F98}"/>
              </a:ext>
            </a:extLst>
          </p:cNvPr>
          <p:cNvSpPr txBox="1"/>
          <p:nvPr/>
        </p:nvSpPr>
        <p:spPr>
          <a:xfrm>
            <a:off x="1028700" y="800100"/>
            <a:ext cx="4457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5-4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실행 영상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6CC385-0249-6F2D-478B-75E03177E96D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7638445-209A-4F7C-86CC-6DCA65630CD2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F79E45AC-0617-4B1F-8AA9-5F521762A023}"/>
              </a:ext>
            </a:extLst>
          </p:cNvPr>
          <p:cNvSpPr txBox="1"/>
          <p:nvPr/>
        </p:nvSpPr>
        <p:spPr>
          <a:xfrm>
            <a:off x="11658600" y="8659238"/>
            <a:ext cx="2286000" cy="32759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애플리케이션</a:t>
            </a:r>
            <a:r>
              <a:rPr lang="en-US" altLang="ko-KR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.</a:t>
            </a:r>
            <a:r>
              <a:rPr lang="ko-KR" altLang="en-US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 </a:t>
            </a:r>
            <a:endParaRPr lang="en-US" sz="2800" b="1" dirty="0">
              <a:highlight>
                <a:srgbClr val="0000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FEAF3437-828E-4CAF-9029-35C14F84D524}"/>
              </a:ext>
            </a:extLst>
          </p:cNvPr>
          <p:cNvSpPr txBox="1"/>
          <p:nvPr/>
        </p:nvSpPr>
        <p:spPr>
          <a:xfrm>
            <a:off x="7003104" y="1833697"/>
            <a:ext cx="1219200" cy="32759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카메라</a:t>
            </a:r>
            <a:r>
              <a:rPr lang="en-US" altLang="ko-KR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.</a:t>
            </a:r>
            <a:r>
              <a:rPr lang="ko-KR" altLang="en-US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 </a:t>
            </a:r>
            <a:endParaRPr lang="en-US" sz="2800" b="1" dirty="0">
              <a:highlight>
                <a:srgbClr val="0000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595126F-AAF7-4022-A744-F314590CF850}"/>
              </a:ext>
            </a:extLst>
          </p:cNvPr>
          <p:cNvSpPr txBox="1"/>
          <p:nvPr/>
        </p:nvSpPr>
        <p:spPr>
          <a:xfrm>
            <a:off x="3962400" y="6057900"/>
            <a:ext cx="1219200" cy="32759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  서버  </a:t>
            </a:r>
            <a:r>
              <a:rPr lang="en-US" altLang="ko-KR" sz="2800" b="1" dirty="0"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.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B1A24F2-4ACB-42B8-9424-7A107AAB4F1B}"/>
              </a:ext>
            </a:extLst>
          </p:cNvPr>
          <p:cNvSpPr txBox="1"/>
          <p:nvPr/>
        </p:nvSpPr>
        <p:spPr>
          <a:xfrm>
            <a:off x="4263017" y="802154"/>
            <a:ext cx="10207688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작업자의 안전사고 감지</a:t>
            </a:r>
            <a:endParaRPr lang="en-US" altLang="ko-KR" sz="28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110328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9AB5CDA-0578-4EE8-8FCD-0E40AA3C1092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800100"/>
            <a:ext cx="53721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6.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장점 및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기대효과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68670" y="3679474"/>
            <a:ext cx="39561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실시간으로 위험 상황을 감지하여                     즉각적인 대응을 할 수 있어</a:t>
            </a:r>
            <a:r>
              <a:rPr lang="en-US" altLang="ko-KR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사고를 미연에 방지할 수 있다</a:t>
            </a:r>
            <a:r>
              <a:rPr lang="en-US" altLang="ko-KR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.</a:t>
            </a:r>
            <a:endParaRPr lang="en-US" sz="24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68669" y="3175800"/>
            <a:ext cx="2678381" cy="32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작업자의</a:t>
            </a:r>
            <a:r>
              <a:rPr 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안전</a:t>
            </a:r>
            <a:r>
              <a:rPr 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강화</a:t>
            </a:r>
            <a:endParaRPr lang="en-US" sz="28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55577" y="6325839"/>
            <a:ext cx="439752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화재나 중대한 안전사고 발생 시 즉각적인 경고와 조치가 가능하여 인명 피해를 최소화할 수 있다</a:t>
            </a:r>
            <a:r>
              <a:rPr lang="en-US" altLang="ko-KR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.</a:t>
            </a:r>
            <a:endParaRPr lang="en-US" sz="24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55576" y="5822165"/>
            <a:ext cx="3021019" cy="32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사고 인명피해 최소화</a:t>
            </a:r>
            <a:endParaRPr lang="en-US" sz="28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13582" y="6334206"/>
            <a:ext cx="419321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항만에 국한되지 않고 안전사고가 발생할 수 있는 다양한 산업에서</a:t>
            </a:r>
            <a:endParaRPr lang="en-US" altLang="ko-KR" sz="24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시스템을 활용할 수 있다</a:t>
            </a:r>
            <a:r>
              <a:rPr lang="en-US" altLang="ko-KR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.</a:t>
            </a:r>
            <a:endParaRPr lang="en-US" sz="24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13582" y="5830532"/>
            <a:ext cx="2516818" cy="32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다방면 산업 활용</a:t>
            </a:r>
            <a:endParaRPr lang="en-US" sz="28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E46232A-2B61-4AD5-91DF-D1FDBBCED3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52" y="5671985"/>
            <a:ext cx="1633985" cy="163398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5F0F9CC-EF7C-4668-B370-1377C9A5C6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01" y="2975348"/>
            <a:ext cx="1759422" cy="1759422"/>
          </a:xfrm>
          <a:prstGeom prst="rect">
            <a:avLst/>
          </a:prstGeom>
        </p:spPr>
      </p:pic>
      <p:sp>
        <p:nvSpPr>
          <p:cNvPr id="44" name="양쪽 대괄호 43">
            <a:extLst>
              <a:ext uri="{FF2B5EF4-FFF2-40B4-BE49-F238E27FC236}">
                <a16:creationId xmlns:a16="http://schemas.microsoft.com/office/drawing/2014/main" id="{A1E15EA2-1A30-46CA-B614-2953D0901657}"/>
              </a:ext>
            </a:extLst>
          </p:cNvPr>
          <p:cNvSpPr/>
          <p:nvPr/>
        </p:nvSpPr>
        <p:spPr>
          <a:xfrm>
            <a:off x="1028700" y="2405509"/>
            <a:ext cx="8115300" cy="5633591"/>
          </a:xfrm>
          <a:prstGeom prst="bracketPair">
            <a:avLst>
              <a:gd name="adj" fmla="val 277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68044F-0604-9A32-1966-46E8F39B017B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63AA97CF-1387-42F6-8DD8-7BD3A5A7B555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래픽 3" descr="전구 및 기어  단색으로 채워진">
            <a:extLst>
              <a:ext uri="{FF2B5EF4-FFF2-40B4-BE49-F238E27FC236}">
                <a16:creationId xmlns:a16="http://schemas.microsoft.com/office/drawing/2014/main" id="{5083AF9E-0097-4CB8-B6AF-3FCEE5ABA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149" y="5443207"/>
            <a:ext cx="1862763" cy="1862763"/>
          </a:xfrm>
          <a:prstGeom prst="rect">
            <a:avLst/>
          </a:prstGeom>
        </p:spPr>
      </p:pic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B59956D4-D3CC-45DD-BB98-1CC5C09E6CCB}"/>
              </a:ext>
            </a:extLst>
          </p:cNvPr>
          <p:cNvSpPr/>
          <p:nvPr/>
        </p:nvSpPr>
        <p:spPr>
          <a:xfrm>
            <a:off x="9160989" y="2405509"/>
            <a:ext cx="8299584" cy="5633591"/>
          </a:xfrm>
          <a:prstGeom prst="bracketPair">
            <a:avLst>
              <a:gd name="adj" fmla="val 277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61A57EDE-CA01-4BD9-8B88-B367309DB610}"/>
              </a:ext>
            </a:extLst>
          </p:cNvPr>
          <p:cNvSpPr txBox="1"/>
          <p:nvPr/>
        </p:nvSpPr>
        <p:spPr>
          <a:xfrm>
            <a:off x="12053862" y="3162301"/>
            <a:ext cx="1794361" cy="32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인력 절감 </a:t>
            </a:r>
            <a:endParaRPr lang="en-US" sz="28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5D9B3-97A9-4EDE-928F-999AA23A6C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179" y="2846916"/>
            <a:ext cx="1794360" cy="1794360"/>
          </a:xfrm>
          <a:prstGeom prst="rect">
            <a:avLst/>
          </a:prstGeom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ECB4ED7F-11FA-451C-A89A-8EE8E30E9E29}"/>
              </a:ext>
            </a:extLst>
          </p:cNvPr>
          <p:cNvSpPr txBox="1"/>
          <p:nvPr/>
        </p:nvSpPr>
        <p:spPr>
          <a:xfrm>
            <a:off x="12053862" y="3602241"/>
            <a:ext cx="419321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AI </a:t>
            </a:r>
            <a:r>
              <a:rPr lang="ko-KR" altLang="en-US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자동화 시스템 도입으로 부족한 인력을 대체하여 인력 절감 효과를 기대할 수 있다</a:t>
            </a:r>
            <a:r>
              <a:rPr lang="en-US" altLang="ko-KR" sz="24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.</a:t>
            </a:r>
            <a:endParaRPr lang="en-US" sz="24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53421A-2609-43AE-87CE-36513DBC4486}"/>
              </a:ext>
            </a:extLst>
          </p:cNvPr>
          <p:cNvSpPr/>
          <p:nvPr/>
        </p:nvSpPr>
        <p:spPr>
          <a:xfrm>
            <a:off x="692283" y="1937892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800100"/>
            <a:ext cx="53721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Bold"/>
              </a:rPr>
              <a:t>참고문헌</a:t>
            </a:r>
            <a:endParaRPr lang="en-US" sz="4400" b="1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5705" y="2565121"/>
            <a:ext cx="8256885" cy="943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트레드링스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(2021) - 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조선소 작업자 사망만인율</a:t>
            </a:r>
            <a:endParaRPr lang="en-US" altLang="ko-KR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https://www.tradlinx.com/blog/market-trend/</a:t>
            </a:r>
            <a:r>
              <a:rPr lang="ko-KR" altLang="en-US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잇따르는</a:t>
            </a:r>
            <a:r>
              <a:rPr lang="en-US" altLang="ko-KR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조선소</a:t>
            </a:r>
            <a:r>
              <a:rPr lang="en-US" altLang="ko-KR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참극</a:t>
            </a:r>
            <a:r>
              <a:rPr lang="en-US" altLang="ko-KR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재발</a:t>
            </a:r>
            <a:r>
              <a:rPr lang="en-US" altLang="ko-KR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방지해야</a:t>
            </a:r>
            <a:r>
              <a:rPr lang="en-US" altLang="ko-KR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/</a:t>
            </a:r>
          </a:p>
          <a:p>
            <a:pPr algn="l">
              <a:lnSpc>
                <a:spcPts val="252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endParaRPr lang="en-US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4228" y="3852927"/>
            <a:ext cx="7769158" cy="943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쉬핑뉴스넷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(2022) – 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항만 작업자 안전사고 심각성</a:t>
            </a:r>
            <a:endParaRPr lang="en-US" altLang="ko-KR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https://www.shippingnewsnet.com/news/articleView.html?idxno=49952</a:t>
            </a:r>
          </a:p>
          <a:p>
            <a:pPr algn="l">
              <a:lnSpc>
                <a:spcPts val="2520"/>
              </a:lnSpc>
            </a:pPr>
            <a:endParaRPr lang="en-US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4228" y="5204224"/>
            <a:ext cx="6602649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중앙해양안전심판원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(2019~2023) – 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해양사고 통계</a:t>
            </a:r>
            <a:endParaRPr lang="en-US" altLang="ko-KR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https://mtis.komsa.or.kr/stg/ana/accTypeStat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68044F-0604-9A32-1966-46E8F39B017B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D9F73EC8-BE2B-47CA-93F3-D5904EE20540}"/>
              </a:ext>
            </a:extLst>
          </p:cNvPr>
          <p:cNvSpPr txBox="1"/>
          <p:nvPr/>
        </p:nvSpPr>
        <p:spPr>
          <a:xfrm>
            <a:off x="1084228" y="6469041"/>
            <a:ext cx="7951552" cy="943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공공데이터포털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(2019~2023) – 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화재 사고 통계</a:t>
            </a:r>
            <a:endParaRPr lang="en-US" altLang="ko-KR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https://www.data.go.kr/data/15060386/fileData.do#layer_data_infomation</a:t>
            </a:r>
          </a:p>
          <a:p>
            <a:pPr algn="l">
              <a:lnSpc>
                <a:spcPts val="2520"/>
              </a:lnSpc>
            </a:pPr>
            <a:endParaRPr lang="en-US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6155AA95-766C-42D0-A949-9B0B8B4523DE}"/>
              </a:ext>
            </a:extLst>
          </p:cNvPr>
          <p:cNvSpPr txBox="1"/>
          <p:nvPr/>
        </p:nvSpPr>
        <p:spPr>
          <a:xfrm>
            <a:off x="1068421" y="7752287"/>
            <a:ext cx="7694579" cy="943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안전보건공단 </a:t>
            </a: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- 2022</a:t>
            </a:r>
            <a:r>
              <a:rPr lang="ko-KR" altLang="en-US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년 산업재해 현황분석</a:t>
            </a:r>
            <a:endParaRPr lang="en-US" altLang="ko-KR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https://oshri.kosha.or.kr/kosha/data/industrialAccidentStatus.do?mode=view&amp;articleNo=447413&amp;article.offset=0&amp;articleLimit=10</a:t>
            </a:r>
            <a:endParaRPr lang="en-US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31" name="AutoShape 2">
            <a:extLst>
              <a:ext uri="{FF2B5EF4-FFF2-40B4-BE49-F238E27FC236}">
                <a16:creationId xmlns:a16="http://schemas.microsoft.com/office/drawing/2014/main" id="{C3E9C2F4-03E7-4C4E-82A4-ADA5BF39D5EE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B5012-40BE-402D-BCAD-73BC8E7FC858}"/>
              </a:ext>
            </a:extLst>
          </p:cNvPr>
          <p:cNvSpPr txBox="1"/>
          <p:nvPr/>
        </p:nvSpPr>
        <p:spPr>
          <a:xfrm>
            <a:off x="9392590" y="4821187"/>
            <a:ext cx="7694579" cy="597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MS COCO 2017</a:t>
            </a:r>
          </a:p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https://viso.ai/computer-vision/coco-dataset/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98C549-1A35-45D1-9EC4-F3B9A0560C9A}"/>
              </a:ext>
            </a:extLst>
          </p:cNvPr>
          <p:cNvSpPr txBox="1"/>
          <p:nvPr/>
        </p:nvSpPr>
        <p:spPr>
          <a:xfrm>
            <a:off x="9372600" y="7861238"/>
            <a:ext cx="8558290" cy="93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scikit-learn 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https://scikit-learn.org/dev/modules/generated/sklearn.ensemble.RandomForestClassifier.html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A3C70-47AF-429C-B543-0FB7B1D92B33}"/>
              </a:ext>
            </a:extLst>
          </p:cNvPr>
          <p:cNvSpPr txBox="1"/>
          <p:nvPr/>
        </p:nvSpPr>
        <p:spPr>
          <a:xfrm>
            <a:off x="9397454" y="2163940"/>
            <a:ext cx="7694579" cy="93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AI</a:t>
            </a:r>
            <a:r>
              <a:rPr lang="ko-KR" altLang="en-US" sz="2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허브 </a:t>
            </a:r>
            <a:r>
              <a:rPr lang="en-US" altLang="ko-KR" sz="2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- </a:t>
            </a:r>
            <a:r>
              <a:rPr lang="ko-KR" altLang="en-US" sz="2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선박 해양플랜트 스마트 야드 안전 데이터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https://www.aihub.or.kr/aihubdata/data/view.do?currMenu=&amp;topMenu=&amp;aihubDataSe=data&amp;dataSetSn=71770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CFD7C-F8F8-4A98-9884-44709B07445B}"/>
              </a:ext>
            </a:extLst>
          </p:cNvPr>
          <p:cNvSpPr txBox="1"/>
          <p:nvPr/>
        </p:nvSpPr>
        <p:spPr>
          <a:xfrm>
            <a:off x="9392590" y="3542350"/>
            <a:ext cx="7694579" cy="93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AI</a:t>
            </a:r>
            <a:r>
              <a:rPr lang="ko-KR" altLang="en-US" sz="2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허브 </a:t>
            </a:r>
            <a:r>
              <a:rPr lang="en-US" altLang="ko-KR" sz="2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– </a:t>
            </a:r>
            <a:r>
              <a:rPr lang="ko-KR" altLang="en-US" sz="20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화재 발생 예측 영상 데이터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https://www.aihub.or.kr/aihubdata/data/view.do?currMenu=&amp;topMenu=&amp;aihubDataSe=data&amp;dataSetSn=71751</a:t>
            </a:r>
            <a:endParaRPr lang="ko-KR" altLang="en-US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76CAD-BA81-4FB8-951D-69F5DEA113E5}"/>
              </a:ext>
            </a:extLst>
          </p:cNvPr>
          <p:cNvSpPr txBox="1"/>
          <p:nvPr/>
        </p:nvSpPr>
        <p:spPr>
          <a:xfrm>
            <a:off x="9392591" y="5757222"/>
            <a:ext cx="7694579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Ultralytics</a:t>
            </a:r>
            <a:endParaRPr lang="en-US" altLang="ko-KR" sz="20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https://docs.ultralytics.com/ko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A0250-A70C-49A0-A1A4-2E5726612E63}"/>
              </a:ext>
            </a:extLst>
          </p:cNvPr>
          <p:cNvSpPr txBox="1"/>
          <p:nvPr/>
        </p:nvSpPr>
        <p:spPr>
          <a:xfrm>
            <a:off x="9372600" y="6789642"/>
            <a:ext cx="7694579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detectron2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https://detectron2.readthedocs.io/en/latest/</a:t>
            </a:r>
          </a:p>
        </p:txBody>
      </p:sp>
    </p:spTree>
    <p:extLst>
      <p:ext uri="{BB962C8B-B14F-4D97-AF65-F5344CB8AC3E}">
        <p14:creationId xmlns:p14="http://schemas.microsoft.com/office/powerpoint/2010/main" val="2591025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291CD95-8371-463A-8545-DAB909355828}"/>
              </a:ext>
            </a:extLst>
          </p:cNvPr>
          <p:cNvSpPr/>
          <p:nvPr/>
        </p:nvSpPr>
        <p:spPr>
          <a:xfrm>
            <a:off x="685800" y="1943100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77D52D-7858-4499-9F17-8A8313D740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71" y="6078053"/>
            <a:ext cx="8998259" cy="1366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031240-50A5-4D2A-9336-B3DEAFA91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67" y="2197206"/>
            <a:ext cx="8962033" cy="15575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D68D79-1468-419B-BFD6-334C913C79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8049" r="310" b="9991"/>
          <a:stretch/>
        </p:blipFill>
        <p:spPr>
          <a:xfrm>
            <a:off x="4638475" y="7496085"/>
            <a:ext cx="8998258" cy="81443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469B8F-E6DD-4DCA-B322-148D47E9DAFD}"/>
              </a:ext>
            </a:extLst>
          </p:cNvPr>
          <p:cNvGrpSpPr/>
          <p:nvPr/>
        </p:nvGrpSpPr>
        <p:grpSpPr>
          <a:xfrm>
            <a:off x="2743200" y="3898952"/>
            <a:ext cx="13106400" cy="1980178"/>
            <a:chOff x="2590800" y="6439922"/>
            <a:chExt cx="13106400" cy="198017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AE6C99-56A9-49F7-B552-A08288F98013}"/>
                </a:ext>
              </a:extLst>
            </p:cNvPr>
            <p:cNvGrpSpPr/>
            <p:nvPr/>
          </p:nvGrpSpPr>
          <p:grpSpPr>
            <a:xfrm>
              <a:off x="2590800" y="6439922"/>
              <a:ext cx="13106400" cy="1980178"/>
              <a:chOff x="7239000" y="7138756"/>
              <a:chExt cx="11658600" cy="163826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8373306-5E4E-4370-AFA0-B8031FC6E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3517" b="-8158"/>
              <a:stretch/>
            </p:blipFill>
            <p:spPr>
              <a:xfrm>
                <a:off x="7239000" y="7138756"/>
                <a:ext cx="11647076" cy="1638268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D06B201-7467-40E7-8018-446C04ABEF54}"/>
                  </a:ext>
                </a:extLst>
              </p:cNvPr>
              <p:cNvSpPr/>
              <p:nvPr/>
            </p:nvSpPr>
            <p:spPr>
              <a:xfrm>
                <a:off x="7239000" y="7138757"/>
                <a:ext cx="11658600" cy="15162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09D6268-199D-43F4-AB43-8D7C3ACE35AC}"/>
                </a:ext>
              </a:extLst>
            </p:cNvPr>
            <p:cNvCxnSpPr>
              <a:cxnSpLocks/>
            </p:cNvCxnSpPr>
            <p:nvPr/>
          </p:nvCxnSpPr>
          <p:spPr>
            <a:xfrm>
              <a:off x="6781800" y="7048500"/>
              <a:ext cx="8763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D1EE417-91EF-403A-9979-39A55319CB0F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7581900"/>
              <a:ext cx="6858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D90E1A-A417-0FC1-67AC-152A10E7B61E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85E1A-53CE-4CA4-9E97-4F28C2A2A435}"/>
              </a:ext>
            </a:extLst>
          </p:cNvPr>
          <p:cNvSpPr txBox="1"/>
          <p:nvPr/>
        </p:nvSpPr>
        <p:spPr>
          <a:xfrm>
            <a:off x="1028700" y="800100"/>
            <a:ext cx="4000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1.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주제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선정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76689E14-9265-4641-B052-EE37DC678F3E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32A24DF-BF4D-41A9-B46E-DDE9B7C21555}"/>
              </a:ext>
            </a:extLst>
          </p:cNvPr>
          <p:cNvSpPr txBox="1"/>
          <p:nvPr/>
        </p:nvSpPr>
        <p:spPr>
          <a:xfrm>
            <a:off x="5029200" y="685697"/>
            <a:ext cx="39624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조선소 산업 사고의 심각성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50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81666" y="1019427"/>
            <a:ext cx="1546372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32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Source Han Sans KR Bold"/>
              </a:rPr>
              <a:t>안전하조</a:t>
            </a:r>
            <a:endParaRPr lang="en-US" sz="32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Source Han Sans KR Bold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9ACC983-5DCE-4F50-9C79-454AE6753975}"/>
              </a:ext>
            </a:extLst>
          </p:cNvPr>
          <p:cNvSpPr txBox="1"/>
          <p:nvPr/>
        </p:nvSpPr>
        <p:spPr>
          <a:xfrm>
            <a:off x="6767146" y="8267700"/>
            <a:ext cx="475370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3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Inter Bold"/>
              </a:rPr>
              <a:t>디지털 부산 스마트아카데미</a:t>
            </a:r>
            <a:endParaRPr lang="en-US" sz="28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Inter Bold"/>
            </a:endParaRPr>
          </a:p>
          <a:p>
            <a:pPr algn="ctr">
              <a:lnSpc>
                <a:spcPts val="2943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Inter Bold"/>
              </a:rPr>
              <a:t>2024. 10. 21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1C72143D-7C15-415E-9690-F665908C089D}"/>
              </a:ext>
            </a:extLst>
          </p:cNvPr>
          <p:cNvSpPr txBox="1"/>
          <p:nvPr/>
        </p:nvSpPr>
        <p:spPr>
          <a:xfrm>
            <a:off x="6767146" y="6330744"/>
            <a:ext cx="475370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"/>
              </a:rPr>
              <a:t>양시현</a:t>
            </a:r>
            <a:endParaRPr 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"/>
            </a:endParaRPr>
          </a:p>
          <a:p>
            <a:pPr algn="ctr">
              <a:lnSpc>
                <a:spcPts val="3220"/>
              </a:lnSpc>
            </a:pPr>
            <a:r>
              <a:rPr lang="en-US" sz="32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"/>
              </a:rPr>
              <a:t>전주영</a:t>
            </a:r>
            <a:endParaRPr lang="en-US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"/>
              </a:rPr>
              <a:t>박</a:t>
            </a:r>
            <a:r>
              <a:rPr lang="en-US" sz="32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"/>
              </a:rPr>
              <a:t>초신</a:t>
            </a:r>
            <a:endParaRPr lang="en-US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8D839F24-A196-46A1-A4C9-A680A5849116}"/>
              </a:ext>
            </a:extLst>
          </p:cNvPr>
          <p:cNvSpPr txBox="1"/>
          <p:nvPr/>
        </p:nvSpPr>
        <p:spPr>
          <a:xfrm>
            <a:off x="1241584" y="4259064"/>
            <a:ext cx="15804832" cy="1379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8"/>
              </a:lnSpc>
              <a:spcBef>
                <a:spcPct val="0"/>
              </a:spcBef>
            </a:pPr>
            <a:r>
              <a:rPr lang="en-US" altLang="ko-KR" sz="199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Inter Bold"/>
              </a:rPr>
              <a:t>Q </a:t>
            </a:r>
            <a:r>
              <a:rPr lang="en-US" altLang="ko-KR" sz="138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Inter Bold"/>
              </a:rPr>
              <a:t>&amp; </a:t>
            </a:r>
            <a:r>
              <a:rPr lang="en-US" altLang="ko-KR" sz="199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  <a:sym typeface="Inter Bold"/>
              </a:rPr>
              <a:t>A</a:t>
            </a:r>
            <a:endParaRPr lang="en-US" sz="19900" b="1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  <a:sym typeface="Inter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1FBAF16-B2B3-198C-8F14-965EB1AD58D1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C9E5E61-F928-44AA-B67D-1FABD4B48163}"/>
              </a:ext>
            </a:extLst>
          </p:cNvPr>
          <p:cNvSpPr/>
          <p:nvPr/>
        </p:nvSpPr>
        <p:spPr>
          <a:xfrm>
            <a:off x="685800" y="1943100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3D23F-4E3E-4ABB-95BE-CF7FE8F40B7F}"/>
              </a:ext>
            </a:extLst>
          </p:cNvPr>
          <p:cNvSpPr txBox="1"/>
          <p:nvPr/>
        </p:nvSpPr>
        <p:spPr>
          <a:xfrm>
            <a:off x="1028700" y="800100"/>
            <a:ext cx="4000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1.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주제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선정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91C9500-26E5-871A-65B9-1C1F8D086467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BB98D05A-FD74-4A68-86F6-252F8CD48845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F678262B-4FF8-435F-86AF-E7EF7AE32EB2}"/>
              </a:ext>
            </a:extLst>
          </p:cNvPr>
          <p:cNvSpPr txBox="1"/>
          <p:nvPr/>
        </p:nvSpPr>
        <p:spPr>
          <a:xfrm>
            <a:off x="5029200" y="685697"/>
            <a:ext cx="103632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사고 발생 건수 대비 사망</a:t>
            </a:r>
            <a:r>
              <a:rPr lang="en-US" altLang="ko-KR" sz="2800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실종자 수가 가장 높은 유형은 </a:t>
            </a:r>
            <a:r>
              <a:rPr lang="ko-KR" altLang="en-US" sz="2800" b="1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안전사고</a:t>
            </a:r>
            <a:r>
              <a:rPr lang="ko-KR" altLang="en-US" sz="2800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였다</a:t>
            </a:r>
            <a:r>
              <a:rPr lang="en-US" altLang="ko-KR" sz="2800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8B6268-DD2C-44AE-B808-3729293A4D95}"/>
              </a:ext>
            </a:extLst>
          </p:cNvPr>
          <p:cNvGrpSpPr/>
          <p:nvPr/>
        </p:nvGrpSpPr>
        <p:grpSpPr>
          <a:xfrm>
            <a:off x="3810000" y="2286261"/>
            <a:ext cx="10477500" cy="7276064"/>
            <a:chOff x="4343400" y="2472914"/>
            <a:chExt cx="9944100" cy="682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AB8E0B-F7B5-4286-97EE-A7DAFA9FC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t="1896" r="795" b="1867"/>
            <a:stretch/>
          </p:blipFill>
          <p:spPr>
            <a:xfrm>
              <a:off x="4343400" y="2472914"/>
              <a:ext cx="9944100" cy="68260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9C35D0-2BDB-40BA-B10F-DC6AACB59565}"/>
                </a:ext>
              </a:extLst>
            </p:cNvPr>
            <p:cNvSpPr/>
            <p:nvPr/>
          </p:nvSpPr>
          <p:spPr>
            <a:xfrm>
              <a:off x="6248400" y="2472914"/>
              <a:ext cx="6400800" cy="529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136343-D4E6-43CD-A305-01A725602862}"/>
              </a:ext>
            </a:extLst>
          </p:cNvPr>
          <p:cNvSpPr txBox="1"/>
          <p:nvPr/>
        </p:nvSpPr>
        <p:spPr>
          <a:xfrm>
            <a:off x="4191000" y="1901831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&lt; 2019-2023</a:t>
            </a:r>
            <a:r>
              <a:rPr lang="ko-KR" altLang="en-US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년 해양사고 유형별 사고 발생 대비 사망</a:t>
            </a:r>
            <a:r>
              <a:rPr lang="en-US" altLang="ko-KR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실종자 수 </a:t>
            </a:r>
            <a:r>
              <a:rPr lang="en-US" altLang="ko-KR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&gt;</a:t>
            </a:r>
            <a:endParaRPr lang="ko-KR" altLang="en-US" sz="28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E7939B4A-16B7-4916-8F6C-FA24FE32E8FA}"/>
              </a:ext>
            </a:extLst>
          </p:cNvPr>
          <p:cNvSpPr txBox="1"/>
          <p:nvPr/>
        </p:nvSpPr>
        <p:spPr>
          <a:xfrm>
            <a:off x="12801600" y="9076171"/>
            <a:ext cx="4495800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자료</a:t>
            </a:r>
            <a:r>
              <a:rPr lang="en-US" altLang="ko-KR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: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중앙해양안전심판원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해양사고 통계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l">
              <a:lnSpc>
                <a:spcPts val="2520"/>
              </a:lnSpc>
            </a:pPr>
            <a:endParaRPr lang="en-US" sz="20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570807-3816-4673-A981-8920224D9D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1" t="12670" r="23637" b="8872"/>
          <a:stretch/>
        </p:blipFill>
        <p:spPr>
          <a:xfrm>
            <a:off x="8305800" y="2400918"/>
            <a:ext cx="3810000" cy="669938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8A73A09-28E2-47DE-87FC-9896A69B7825}"/>
              </a:ext>
            </a:extLst>
          </p:cNvPr>
          <p:cNvSpPr/>
          <p:nvPr/>
        </p:nvSpPr>
        <p:spPr>
          <a:xfrm>
            <a:off x="685800" y="1943100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3D23F-4E3E-4ABB-95BE-CF7FE8F40B7F}"/>
              </a:ext>
            </a:extLst>
          </p:cNvPr>
          <p:cNvSpPr txBox="1"/>
          <p:nvPr/>
        </p:nvSpPr>
        <p:spPr>
          <a:xfrm>
            <a:off x="1028700" y="800100"/>
            <a:ext cx="3695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1.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주제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선정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AA6DCC-7C09-4F0C-4A04-441085DD64C9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FCF0B028-E63D-44AD-94EB-E1B58130C5E7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D1714E3-2858-40F6-BD00-C78E33D7A2A8}"/>
              </a:ext>
            </a:extLst>
          </p:cNvPr>
          <p:cNvSpPr txBox="1"/>
          <p:nvPr/>
        </p:nvSpPr>
        <p:spPr>
          <a:xfrm>
            <a:off x="5029200" y="685697"/>
            <a:ext cx="10363200" cy="60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1</a:t>
            </a:r>
            <a:r>
              <a:rPr lang="ko-KR" altLang="en-US" sz="2800" b="1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인 작업자</a:t>
            </a:r>
            <a:r>
              <a:rPr lang="ko-KR" altLang="en-US" sz="2800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의 사고발생 대비 사망 실종자 수는 비율이 높다</a:t>
            </a:r>
            <a:r>
              <a:rPr lang="en-US" altLang="ko-KR" sz="2800" kern="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15D77B-D322-46D8-AC8B-9BB9ADABAC71}"/>
              </a:ext>
            </a:extLst>
          </p:cNvPr>
          <p:cNvGrpSpPr/>
          <p:nvPr/>
        </p:nvGrpSpPr>
        <p:grpSpPr>
          <a:xfrm>
            <a:off x="5029199" y="2407029"/>
            <a:ext cx="7924801" cy="7162800"/>
            <a:chOff x="4724400" y="2333390"/>
            <a:chExt cx="7924801" cy="7162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A3F7A6-B529-4539-9AA7-FDC333BB3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" t="1111" r="1968" b="1060"/>
            <a:stretch/>
          </p:blipFill>
          <p:spPr>
            <a:xfrm>
              <a:off x="4724400" y="2333390"/>
              <a:ext cx="7924801" cy="71628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AAAED2-0002-4ED2-B3A1-9F058C528848}"/>
                </a:ext>
              </a:extLst>
            </p:cNvPr>
            <p:cNvSpPr/>
            <p:nvPr/>
          </p:nvSpPr>
          <p:spPr>
            <a:xfrm>
              <a:off x="6019800" y="2431245"/>
              <a:ext cx="5334000" cy="48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063071C-643E-4CA9-A208-C1B7629D0BD4}"/>
              </a:ext>
            </a:extLst>
          </p:cNvPr>
          <p:cNvSpPr txBox="1"/>
          <p:nvPr/>
        </p:nvSpPr>
        <p:spPr>
          <a:xfrm>
            <a:off x="4219881" y="2011310"/>
            <a:ext cx="1007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&lt; 2019-2023</a:t>
            </a:r>
            <a:r>
              <a:rPr lang="ko-KR" altLang="en-US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년 안전사고 세부유형별 사고 발생 대비</a:t>
            </a:r>
            <a:r>
              <a:rPr lang="en-US" altLang="ko-KR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사망 실종자 수</a:t>
            </a:r>
            <a:r>
              <a:rPr lang="en-US" altLang="ko-KR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&gt;</a:t>
            </a:r>
            <a:endParaRPr lang="ko-KR" altLang="en-US" sz="2800" b="1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20487115-7C39-4120-9234-902C2DD5C631}"/>
              </a:ext>
            </a:extLst>
          </p:cNvPr>
          <p:cNvSpPr txBox="1"/>
          <p:nvPr/>
        </p:nvSpPr>
        <p:spPr>
          <a:xfrm>
            <a:off x="12801600" y="9076171"/>
            <a:ext cx="4495800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자료</a:t>
            </a:r>
            <a:r>
              <a:rPr lang="en-US" altLang="ko-KR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: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중앙해양안전심판원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해양사고 통계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l">
              <a:lnSpc>
                <a:spcPts val="2520"/>
              </a:lnSpc>
            </a:pPr>
            <a:endParaRPr lang="en-US" sz="20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6822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6594CBE-3D5C-444E-A478-122D122A3DDB}"/>
              </a:ext>
            </a:extLst>
          </p:cNvPr>
          <p:cNvSpPr/>
          <p:nvPr/>
        </p:nvSpPr>
        <p:spPr>
          <a:xfrm>
            <a:off x="685800" y="1943100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3D23F-4E3E-4ABB-95BE-CF7FE8F40B7F}"/>
              </a:ext>
            </a:extLst>
          </p:cNvPr>
          <p:cNvSpPr txBox="1"/>
          <p:nvPr/>
        </p:nvSpPr>
        <p:spPr>
          <a:xfrm>
            <a:off x="1028700" y="800100"/>
            <a:ext cx="3695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1.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주제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선정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BADD2C-2B7B-4401-9DFB-84232B81DFCF}"/>
              </a:ext>
            </a:extLst>
          </p:cNvPr>
          <p:cNvSpPr txBox="1"/>
          <p:nvPr/>
        </p:nvSpPr>
        <p:spPr>
          <a:xfrm>
            <a:off x="4038600" y="800100"/>
            <a:ext cx="107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복장</a:t>
            </a:r>
            <a:r>
              <a:rPr lang="en-US" altLang="ko-KR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보호구의 잘못사용</a:t>
            </a:r>
            <a:r>
              <a:rPr lang="ko-KR" altLang="en-US" sz="28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으로 인한 건설</a:t>
            </a:r>
            <a:r>
              <a:rPr lang="en-US" altLang="ko-KR" sz="28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28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운수</a:t>
            </a:r>
            <a:r>
              <a:rPr lang="en-US" altLang="ko-KR" sz="28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28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통신업의 사망자 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216444-B4AE-BF9C-522E-3A3CA4F4238C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DCE75090-6060-4D21-8AF2-2910B788E3E9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B9128-17F2-4DAB-B073-6732CE06C0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" t="966" r="2108" b="429"/>
          <a:stretch/>
        </p:blipFill>
        <p:spPr>
          <a:xfrm>
            <a:off x="3886200" y="2036105"/>
            <a:ext cx="10041834" cy="70083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C11D4E-2584-49FA-A476-5F5B41CDCD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5" t="17883" r="41101" b="4926"/>
          <a:stretch/>
        </p:blipFill>
        <p:spPr>
          <a:xfrm>
            <a:off x="8134349" y="2552700"/>
            <a:ext cx="1771651" cy="637794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2901CF-9585-4CC2-9CD5-8BE97CBC4EC8}"/>
              </a:ext>
            </a:extLst>
          </p:cNvPr>
          <p:cNvSpPr txBox="1"/>
          <p:nvPr/>
        </p:nvSpPr>
        <p:spPr>
          <a:xfrm>
            <a:off x="11658600" y="9076171"/>
            <a:ext cx="5638800" cy="302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자료</a:t>
            </a:r>
            <a:r>
              <a:rPr lang="en-US" altLang="ko-KR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안전보건공단 </a:t>
            </a:r>
            <a:r>
              <a:rPr lang="en-US" altLang="ko-KR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– 2018~2022</a:t>
            </a:r>
            <a:r>
              <a:rPr lang="ko-KR" altLang="en-US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년 산업재해 현황분석</a:t>
            </a:r>
            <a:endParaRPr lang="en-US" altLang="ko-KR" sz="20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3234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8A73A09-28E2-47DE-87FC-9896A69B7825}"/>
              </a:ext>
            </a:extLst>
          </p:cNvPr>
          <p:cNvSpPr/>
          <p:nvPr/>
        </p:nvSpPr>
        <p:spPr>
          <a:xfrm>
            <a:off x="685800" y="1943100"/>
            <a:ext cx="17144999" cy="7848598"/>
          </a:xfrm>
          <a:prstGeom prst="roundRect">
            <a:avLst>
              <a:gd name="adj" fmla="val 1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3D23F-4E3E-4ABB-95BE-CF7FE8F40B7F}"/>
              </a:ext>
            </a:extLst>
          </p:cNvPr>
          <p:cNvSpPr txBox="1"/>
          <p:nvPr/>
        </p:nvSpPr>
        <p:spPr>
          <a:xfrm>
            <a:off x="1028700" y="800100"/>
            <a:ext cx="3695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1.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주제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선정</a:t>
            </a:r>
            <a:r>
              <a:rPr 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이유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63071C-643E-4CA9-A208-C1B7629D0BD4}"/>
              </a:ext>
            </a:extLst>
          </p:cNvPr>
          <p:cNvSpPr txBox="1"/>
          <p:nvPr/>
        </p:nvSpPr>
        <p:spPr>
          <a:xfrm>
            <a:off x="2589178" y="2348359"/>
            <a:ext cx="1356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i="0" dirty="0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3</a:t>
            </a:r>
            <a:r>
              <a:rPr lang="ko-KR" altLang="en-US" sz="3600" b="1" i="0" dirty="0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년간 </a:t>
            </a:r>
            <a:r>
              <a:rPr lang="en-US" altLang="ko-KR" sz="3600" b="1" i="0" dirty="0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731</a:t>
            </a:r>
            <a:r>
              <a:rPr lang="ko-KR" altLang="en-US" sz="3600" b="1" i="0" dirty="0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억원 선박</a:t>
            </a:r>
            <a:r>
              <a:rPr lang="en-US" altLang="ko-KR" sz="3600" b="1" i="0" dirty="0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·</a:t>
            </a:r>
            <a:r>
              <a:rPr lang="ko-KR" altLang="en-US" sz="3600" b="1" i="0" dirty="0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항만 화재로 손실</a:t>
            </a:r>
            <a:r>
              <a:rPr lang="en-US" altLang="ko-KR" sz="3600" b="1" i="0" dirty="0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… </a:t>
            </a:r>
            <a:r>
              <a:rPr lang="ko-KR" altLang="en-US" sz="3600" b="1" i="0" dirty="0" err="1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소방청</a:t>
            </a:r>
            <a:r>
              <a:rPr lang="en-US" altLang="ko-KR" sz="3600" b="1" i="0" dirty="0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3600" b="1" i="0" dirty="0">
                <a:solidFill>
                  <a:srgbClr val="222222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특별소방안전대책 추진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9CF55E-0A8F-DC89-5939-7AB1D331FA16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3EB82C-0BE4-4961-9469-00141E18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28" y="3695700"/>
            <a:ext cx="13538544" cy="1373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FED17E-67B3-4080-B8CF-AD412C0E6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105" y="5400010"/>
            <a:ext cx="13281540" cy="1295396"/>
          </a:xfrm>
          <a:prstGeom prst="rect">
            <a:avLst/>
          </a:prstGeom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BB95E564-4282-4C6C-98A7-D94038EED87D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99F47C-473B-462B-B2AB-6B14CFF0323A}"/>
              </a:ext>
            </a:extLst>
          </p:cNvPr>
          <p:cNvSpPr/>
          <p:nvPr/>
        </p:nvSpPr>
        <p:spPr>
          <a:xfrm>
            <a:off x="7315200" y="2348359"/>
            <a:ext cx="2133600" cy="5853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4A8BF-70C5-4992-B9CD-EBF6A54DF03D}"/>
              </a:ext>
            </a:extLst>
          </p:cNvPr>
          <p:cNvSpPr txBox="1"/>
          <p:nvPr/>
        </p:nvSpPr>
        <p:spPr>
          <a:xfrm>
            <a:off x="4724400" y="767090"/>
            <a:ext cx="107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항만 선박 </a:t>
            </a:r>
            <a:r>
              <a:rPr lang="ko-KR" altLang="en-US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화재</a:t>
            </a:r>
            <a:r>
              <a:rPr lang="ko-KR" altLang="en-US" sz="28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는 건수에 비해 </a:t>
            </a:r>
            <a:r>
              <a:rPr lang="ko-KR" altLang="en-US" sz="28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경제적 손실이 크다</a:t>
            </a:r>
            <a:r>
              <a:rPr lang="en-US" altLang="ko-KR" sz="28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  <a:endParaRPr lang="ko-KR" altLang="en-US" sz="28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CC60C-FF6B-4178-B165-AA0E9436BB73}"/>
              </a:ext>
            </a:extLst>
          </p:cNvPr>
          <p:cNvSpPr txBox="1"/>
          <p:nvPr/>
        </p:nvSpPr>
        <p:spPr>
          <a:xfrm>
            <a:off x="14935200" y="9258300"/>
            <a:ext cx="1828800" cy="302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자료</a:t>
            </a:r>
            <a:r>
              <a:rPr lang="en-US" altLang="ko-KR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rPr>
              <a:t>안전신문</a:t>
            </a:r>
            <a:endParaRPr lang="en-US" altLang="ko-KR" sz="20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11116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22BE856-46C9-4E84-B832-4C5D226A71E9}"/>
              </a:ext>
            </a:extLst>
          </p:cNvPr>
          <p:cNvSpPr/>
          <p:nvPr/>
        </p:nvSpPr>
        <p:spPr>
          <a:xfrm>
            <a:off x="1600201" y="5059145"/>
            <a:ext cx="15240000" cy="3838947"/>
          </a:xfrm>
          <a:prstGeom prst="roundRect">
            <a:avLst>
              <a:gd name="adj" fmla="val 684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TextBox 11"/>
          <p:cNvSpPr txBox="1"/>
          <p:nvPr/>
        </p:nvSpPr>
        <p:spPr>
          <a:xfrm>
            <a:off x="1028700" y="800100"/>
            <a:ext cx="4152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2.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프로젝트 목표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98008" y="4944899"/>
            <a:ext cx="14056392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endParaRPr lang="en-US" altLang="ko-KR" sz="28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"/>
            </a:endParaRPr>
          </a:p>
          <a:p>
            <a:pPr algn="l"/>
            <a:r>
              <a:rPr lang="ko-KR" altLang="en-US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작업 환경에서 발생할 수 있는 안전사고에 대처하기 위해서는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실시간 감지</a:t>
            </a:r>
            <a:r>
              <a:rPr lang="ko-KR" altLang="en-US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와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신속한 대응</a:t>
            </a:r>
            <a:r>
              <a:rPr lang="ko-KR" altLang="en-US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이 필수적이다</a:t>
            </a:r>
            <a:r>
              <a:rPr lang="en-US" altLang="ko-KR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"/>
            </a:endParaRPr>
          </a:p>
          <a:p>
            <a:pPr algn="l"/>
            <a:r>
              <a:rPr lang="ko-KR" altLang="en-US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하지만 사람이 </a:t>
            </a:r>
            <a:r>
              <a:rPr lang="en-US" altLang="ko-KR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CCTV </a:t>
            </a:r>
            <a:r>
              <a:rPr lang="ko-KR" altLang="en-US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영상을 직접 모니터링하여 위험 상황을 실시간으로 감지하는 데는 한계가 있다</a:t>
            </a:r>
            <a:r>
              <a:rPr lang="en-US" altLang="ko-KR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.</a:t>
            </a:r>
          </a:p>
          <a:p>
            <a:pPr algn="l"/>
            <a:endParaRPr lang="en-US" sz="28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"/>
            </a:endParaRPr>
          </a:p>
          <a:p>
            <a:pPr algn="l"/>
            <a:r>
              <a:rPr lang="ko-KR" altLang="en-US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이 문제를 해결하기 위해 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AI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기반 영상 분석 기술을 활용하여 근로자의 안전사고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,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화재 발생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,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안전장비 미착용 등을 자동으로 감지하고 즉각 대응할 수 있는 시스템 구축이 </a:t>
            </a:r>
            <a:r>
              <a:rPr lang="ko-KR" altLang="en-US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필요하다</a:t>
            </a:r>
            <a:r>
              <a:rPr lang="en-US" altLang="ko-KR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.</a:t>
            </a:r>
          </a:p>
          <a:p>
            <a:pPr algn="l"/>
            <a:endParaRPr lang="en-US" sz="28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"/>
            </a:endParaRPr>
          </a:p>
          <a:p>
            <a:pPr algn="l"/>
            <a:r>
              <a:rPr lang="ko-KR" altLang="en-US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궁극적으로 항만 작업 환경의 안전 강화를 통해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인명피해를 최소화</a:t>
            </a:r>
            <a:r>
              <a:rPr lang="ko-KR" altLang="en-US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하는 것이 목표이다</a:t>
            </a:r>
            <a:r>
              <a:rPr lang="en-US" altLang="ko-KR" sz="28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.</a:t>
            </a:r>
          </a:p>
          <a:p>
            <a:pPr algn="l"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Source Han Sans KR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729A95-AC39-423A-8F60-A7B329068D78}"/>
              </a:ext>
            </a:extLst>
          </p:cNvPr>
          <p:cNvCxnSpPr>
            <a:cxnSpLocks/>
          </p:cNvCxnSpPr>
          <p:nvPr/>
        </p:nvCxnSpPr>
        <p:spPr>
          <a:xfrm flipV="1">
            <a:off x="5051095" y="3363317"/>
            <a:ext cx="2925150" cy="22715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0059420-91A6-4421-9DE5-6CCE44D9ACA2}"/>
              </a:ext>
            </a:extLst>
          </p:cNvPr>
          <p:cNvGrpSpPr/>
          <p:nvPr/>
        </p:nvGrpSpPr>
        <p:grpSpPr>
          <a:xfrm>
            <a:off x="7809916" y="2117468"/>
            <a:ext cx="2668167" cy="2416432"/>
            <a:chOff x="7732231" y="2352137"/>
            <a:chExt cx="2298188" cy="2124593"/>
          </a:xfrm>
        </p:grpSpPr>
        <p:grpSp>
          <p:nvGrpSpPr>
            <p:cNvPr id="5" name="Group 5"/>
            <p:cNvGrpSpPr/>
            <p:nvPr/>
          </p:nvGrpSpPr>
          <p:grpSpPr>
            <a:xfrm>
              <a:off x="7819030" y="2352137"/>
              <a:ext cx="2124593" cy="2124593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2400">
                  <a:latin typeface="Pretendard ExtraBold" panose="020B0600000101010101" charset="-127"/>
                  <a:ea typeface="Pretendard ExtraBold" panose="020B0600000101010101" charset="-127"/>
                  <a:cs typeface="Pretendard ExtraBold" panose="020B0600000101010101" charset="-127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400">
                  <a:solidFill>
                    <a:schemeClr val="bg1"/>
                  </a:solidFill>
                  <a:latin typeface="Pretendard ExtraBold" panose="020B0600000101010101" charset="-127"/>
                  <a:ea typeface="Pretendard ExtraBold" panose="020B0600000101010101" charset="-127"/>
                  <a:cs typeface="Pretendard ExtraBold" panose="020B0600000101010101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B5E7DAA-0C06-4C9F-A2D9-466CF8FFB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176" y="2408512"/>
              <a:ext cx="2124594" cy="1962404"/>
            </a:xfrm>
            <a:prstGeom prst="ellipse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7732231" y="3162568"/>
              <a:ext cx="2298188" cy="5699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chemeClr val="bg1"/>
                  </a:solidFill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실시간 감지와 </a:t>
              </a:r>
              <a:endParaRPr lang="en-US" altLang="ko-KR" sz="2800" b="1" dirty="0"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endParaRPr>
            </a:p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chemeClr val="bg1"/>
                  </a:solidFill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rPr>
                <a:t>신속한 대응</a:t>
              </a:r>
              <a:endParaRPr lang="en-US" sz="2800" b="1" dirty="0"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Inter Semi-Bold"/>
              </a:endParaRPr>
            </a:p>
          </p:txBody>
        </p:sp>
      </p:grpSp>
      <p:sp>
        <p:nvSpPr>
          <p:cNvPr id="39" name="양쪽 대괄호 38">
            <a:extLst>
              <a:ext uri="{FF2B5EF4-FFF2-40B4-BE49-F238E27FC236}">
                <a16:creationId xmlns:a16="http://schemas.microsoft.com/office/drawing/2014/main" id="{9D99BC6E-7706-4465-BCC5-D8F46FC88088}"/>
              </a:ext>
            </a:extLst>
          </p:cNvPr>
          <p:cNvSpPr/>
          <p:nvPr/>
        </p:nvSpPr>
        <p:spPr>
          <a:xfrm>
            <a:off x="1408894" y="4949879"/>
            <a:ext cx="15659906" cy="3927257"/>
          </a:xfrm>
          <a:prstGeom prst="bracketPair">
            <a:avLst>
              <a:gd name="adj" fmla="val 3542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AAC493-5925-4751-9D97-2F647674E950}"/>
              </a:ext>
            </a:extLst>
          </p:cNvPr>
          <p:cNvGrpSpPr/>
          <p:nvPr/>
        </p:nvGrpSpPr>
        <p:grpSpPr>
          <a:xfrm>
            <a:off x="13275516" y="2084296"/>
            <a:ext cx="2668167" cy="2558041"/>
            <a:chOff x="2362200" y="2046244"/>
            <a:chExt cx="2668167" cy="255804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336F3D4-E978-4AF3-8BC5-1902A95703E2}"/>
                </a:ext>
              </a:extLst>
            </p:cNvPr>
            <p:cNvGrpSpPr/>
            <p:nvPr/>
          </p:nvGrpSpPr>
          <p:grpSpPr>
            <a:xfrm>
              <a:off x="2438400" y="2110334"/>
              <a:ext cx="2555514" cy="2429868"/>
              <a:chOff x="2347959" y="2404804"/>
              <a:chExt cx="2124593" cy="2124593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347959" y="2404804"/>
                <a:ext cx="2124593" cy="2124593"/>
                <a:chOff x="0" y="0"/>
                <a:chExt cx="812800" cy="812800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 sz="2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50371AD-FBA3-4B8F-99D3-25C6C8519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734" y="2404804"/>
                <a:ext cx="2091600" cy="2112846"/>
              </a:xfrm>
              <a:prstGeom prst="ellipse">
                <a:avLst/>
              </a:prstGeom>
            </p:spPr>
          </p:pic>
          <p:sp>
            <p:nvSpPr>
              <p:cNvPr id="13" name="TextBox 13"/>
              <p:cNvSpPr txBox="1"/>
              <p:nvPr/>
            </p:nvSpPr>
            <p:spPr>
              <a:xfrm>
                <a:off x="2355047" y="3179364"/>
                <a:ext cx="2101030" cy="5667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ko-KR" altLang="en-US" sz="2800" b="1" dirty="0">
                    <a:solidFill>
                      <a:schemeClr val="bg1"/>
                    </a:solidFill>
                    <a:latin typeface="Pretendard" panose="020B0600000101010101" charset="-127"/>
                    <a:ea typeface="Pretendard" panose="020B0600000101010101" charset="-127"/>
                    <a:cs typeface="Pretendard" panose="020B0600000101010101" charset="-127"/>
                    <a:sym typeface="Inter Semi-Bold"/>
                  </a:rPr>
                  <a:t>항만 근로자</a:t>
                </a:r>
                <a:endParaRPr lang="en-US" altLang="ko-KR" sz="2800" b="1" dirty="0">
                  <a:solidFill>
                    <a:schemeClr val="bg1"/>
                  </a:solidFill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  <a:sym typeface="Inter Semi-Bold"/>
                </a:endParaRPr>
              </a:p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ko-KR" altLang="en-US" sz="2800" b="1" dirty="0">
                    <a:solidFill>
                      <a:schemeClr val="bg1"/>
                    </a:solidFill>
                    <a:latin typeface="Pretendard" panose="020B0600000101010101" charset="-127"/>
                    <a:ea typeface="Pretendard" panose="020B0600000101010101" charset="-127"/>
                    <a:cs typeface="Pretendard" panose="020B0600000101010101" charset="-127"/>
                    <a:sym typeface="Inter Semi-Bold"/>
                  </a:rPr>
                  <a:t>인명피해 최소화</a:t>
                </a:r>
                <a:endParaRPr lang="en-US" sz="2800" b="1" dirty="0">
                  <a:solidFill>
                    <a:schemeClr val="bg1"/>
                  </a:solidFill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  <a:sym typeface="Inter Semi-Bold"/>
                </a:endParaRPr>
              </a:p>
            </p:txBody>
          </p:sp>
        </p:grp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6FC1B79-67CD-4B59-BC29-5545F5061E85}"/>
                </a:ext>
              </a:extLst>
            </p:cNvPr>
            <p:cNvSpPr/>
            <p:nvPr/>
          </p:nvSpPr>
          <p:spPr>
            <a:xfrm>
              <a:off x="2362200" y="2046244"/>
              <a:ext cx="2668167" cy="255804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8F18A99C-1679-4B2C-B43F-449DAA0C1AA6}"/>
              </a:ext>
            </a:extLst>
          </p:cNvPr>
          <p:cNvSpPr/>
          <p:nvPr/>
        </p:nvSpPr>
        <p:spPr>
          <a:xfrm>
            <a:off x="7873321" y="2081855"/>
            <a:ext cx="2557670" cy="24868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9A82B3-43BC-46BE-96CF-15AD77AA6A00}"/>
              </a:ext>
            </a:extLst>
          </p:cNvPr>
          <p:cNvGrpSpPr/>
          <p:nvPr/>
        </p:nvGrpSpPr>
        <p:grpSpPr>
          <a:xfrm>
            <a:off x="2468931" y="2112176"/>
            <a:ext cx="2557670" cy="2486818"/>
            <a:chOff x="13248843" y="2081855"/>
            <a:chExt cx="2557670" cy="248681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AB18155-5DD3-4935-A7FC-E2FC5D3812AE}"/>
                </a:ext>
              </a:extLst>
            </p:cNvPr>
            <p:cNvGrpSpPr/>
            <p:nvPr/>
          </p:nvGrpSpPr>
          <p:grpSpPr>
            <a:xfrm>
              <a:off x="13277221" y="2117466"/>
              <a:ext cx="2489535" cy="2416434"/>
              <a:chOff x="13773192" y="2377211"/>
              <a:chExt cx="2159072" cy="2124595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13801207" y="2377213"/>
                <a:ext cx="2124593" cy="2124593"/>
                <a:chOff x="0" y="0"/>
                <a:chExt cx="812800" cy="8128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sz="2400">
                    <a:latin typeface="Pretendard ExtraBold" panose="020B0600000101010101" charset="-127"/>
                    <a:ea typeface="Pretendard ExtraBold" panose="020B0600000101010101" charset="-127"/>
                    <a:cs typeface="Pretendard ExtraBold" panose="020B0600000101010101" charset="-127"/>
                  </a:endParaRPr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 sz="240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Pretendard ExtraBold" panose="020B0600000101010101" charset="-127"/>
                    <a:ea typeface="Pretendard ExtraBold" panose="020B0600000101010101" charset="-127"/>
                    <a:cs typeface="Pretendard ExtraBold" panose="020B0600000101010101" charset="-127"/>
                  </a:endParaRPr>
                </a:p>
              </p:txBody>
            </p:sp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619DFE6-669F-4E32-93DA-D78C2B9532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20" r="13707"/>
              <a:stretch/>
            </p:blipFill>
            <p:spPr>
              <a:xfrm>
                <a:off x="13807671" y="2377211"/>
                <a:ext cx="2124593" cy="2124593"/>
              </a:xfrm>
              <a:prstGeom prst="ellipse">
                <a:avLst/>
              </a:prstGeom>
            </p:spPr>
          </p:pic>
          <p:sp>
            <p:nvSpPr>
              <p:cNvPr id="14" name="TextBox 14"/>
              <p:cNvSpPr txBox="1"/>
              <p:nvPr/>
            </p:nvSpPr>
            <p:spPr>
              <a:xfrm>
                <a:off x="13773192" y="3046704"/>
                <a:ext cx="2124593" cy="8517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Pretendard" panose="020B0600000101010101" charset="-127"/>
                    <a:ea typeface="Pretendard" panose="020B0600000101010101" charset="-127"/>
                    <a:cs typeface="Pretendard" panose="020B0600000101010101" charset="-127"/>
                  </a:rPr>
                  <a:t>AI 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Pretendard" panose="020B0600000101010101" charset="-127"/>
                    <a:ea typeface="Pretendard" panose="020B0600000101010101" charset="-127"/>
                    <a:cs typeface="Pretendard" panose="020B0600000101010101" charset="-127"/>
                  </a:rPr>
                  <a:t>기반</a:t>
                </a:r>
                <a:r>
                  <a:rPr lang="en-US" altLang="ko-KR" sz="2800" b="1" dirty="0">
                    <a:solidFill>
                      <a:schemeClr val="bg1"/>
                    </a:solidFill>
                    <a:latin typeface="Pretendard" panose="020B0600000101010101" charset="-127"/>
                    <a:ea typeface="Pretendard" panose="020B0600000101010101" charset="-127"/>
                    <a:cs typeface="Pretendard" panose="020B0600000101010101" charset="-127"/>
                  </a:rPr>
                  <a:t> </a:t>
                </a:r>
              </a:p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ko-KR" altLang="en-US" sz="2800" b="1" dirty="0">
                    <a:solidFill>
                      <a:schemeClr val="bg1"/>
                    </a:solidFill>
                    <a:latin typeface="Pretendard" panose="020B0600000101010101" charset="-127"/>
                    <a:ea typeface="Pretendard" panose="020B0600000101010101" charset="-127"/>
                    <a:cs typeface="Pretendard" panose="020B0600000101010101" charset="-127"/>
                  </a:rPr>
                  <a:t>사고 감지</a:t>
                </a:r>
                <a:endParaRPr lang="en-US" altLang="ko-KR" sz="2800" b="1" dirty="0">
                  <a:solidFill>
                    <a:schemeClr val="bg1"/>
                  </a:solidFill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</a:endParaRPr>
              </a:p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ko-KR" altLang="en-US" sz="2800" b="1" dirty="0">
                    <a:solidFill>
                      <a:schemeClr val="bg1"/>
                    </a:solidFill>
                    <a:latin typeface="Pretendard" panose="020B0600000101010101" charset="-127"/>
                    <a:ea typeface="Pretendard" panose="020B0600000101010101" charset="-127"/>
                    <a:cs typeface="Pretendard" panose="020B0600000101010101" charset="-127"/>
                  </a:rPr>
                  <a:t>시스템 구축</a:t>
                </a:r>
                <a:endParaRPr lang="en-US" sz="2800" b="1" dirty="0">
                  <a:solidFill>
                    <a:schemeClr val="bg1"/>
                  </a:solidFill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  <a:sym typeface="Inter Semi-Bold"/>
                </a:endParaRPr>
              </a:p>
            </p:txBody>
          </p:sp>
        </p:grp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04243D8-3E15-4ADB-8515-2EE1561A1E16}"/>
                </a:ext>
              </a:extLst>
            </p:cNvPr>
            <p:cNvSpPr/>
            <p:nvPr/>
          </p:nvSpPr>
          <p:spPr>
            <a:xfrm>
              <a:off x="13248843" y="2081855"/>
              <a:ext cx="2557670" cy="248681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endParaRPr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9ADF45A-C897-47C6-9396-699F1168AA8D}"/>
              </a:ext>
            </a:extLst>
          </p:cNvPr>
          <p:cNvCxnSpPr>
            <a:cxnSpLocks/>
          </p:cNvCxnSpPr>
          <p:nvPr/>
        </p:nvCxnSpPr>
        <p:spPr>
          <a:xfrm>
            <a:off x="10403243" y="3377059"/>
            <a:ext cx="2847954" cy="17945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B480958-DC6E-4572-A52C-A4233D52D332}"/>
              </a:ext>
            </a:extLst>
          </p:cNvPr>
          <p:cNvSpPr txBox="1"/>
          <p:nvPr/>
        </p:nvSpPr>
        <p:spPr>
          <a:xfrm>
            <a:off x="4706520" y="906771"/>
            <a:ext cx="13846102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항만 작업은 중장비를 활용한 </a:t>
            </a:r>
            <a:r>
              <a:rPr lang="ko-KR" altLang="en-US" sz="24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고위험 작업</a:t>
            </a:r>
            <a:r>
              <a:rPr lang="ko-KR" altLang="en-US" sz="24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이 빈번히 이루어지는 곳으로</a:t>
            </a:r>
            <a:r>
              <a:rPr lang="en-US" altLang="ko-KR" sz="24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근로자의 안전이 무엇보다 중요하다</a:t>
            </a:r>
            <a:r>
              <a:rPr lang="en-US" altLang="ko-KR" sz="2400" b="1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"/>
              </a:rPr>
              <a:t>.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4AC53AA-F7E5-C63D-69BA-72A4EB0F6C6E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996B41FE-BBBE-494A-900F-01C5DD7DF24B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109DF2-886A-4728-8318-CCFA4956C32F}"/>
              </a:ext>
            </a:extLst>
          </p:cNvPr>
          <p:cNvGrpSpPr/>
          <p:nvPr/>
        </p:nvGrpSpPr>
        <p:grpSpPr>
          <a:xfrm>
            <a:off x="2144090" y="1779257"/>
            <a:ext cx="14086510" cy="7923663"/>
            <a:chOff x="2144090" y="1779257"/>
            <a:chExt cx="14086510" cy="792366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1657112-93DB-4C1E-A5B8-517848258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090" y="1779257"/>
              <a:ext cx="14086510" cy="7923663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707279-A95A-43AA-A1C9-B1557BCEE88D}"/>
                </a:ext>
              </a:extLst>
            </p:cNvPr>
            <p:cNvSpPr txBox="1"/>
            <p:nvPr/>
          </p:nvSpPr>
          <p:spPr>
            <a:xfrm>
              <a:off x="13369970" y="9165258"/>
              <a:ext cx="2794158" cy="302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  <a:sym typeface="Source Han Sans KR Bold"/>
                </a:rPr>
                <a:t>출처</a:t>
              </a:r>
              <a:r>
                <a:rPr lang="en-US" altLang="ko-KR" sz="2000" dirty="0">
                  <a:solidFill>
                    <a:srgbClr val="000000"/>
                  </a:solidFill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  <a:sym typeface="Source Han Sans KR Bold"/>
                </a:rPr>
                <a:t>: </a:t>
              </a:r>
              <a:r>
                <a:rPr lang="ko-KR" altLang="en-US" sz="2000" dirty="0">
                  <a:solidFill>
                    <a:srgbClr val="000000"/>
                  </a:solidFill>
                  <a:latin typeface="Pretendard" panose="020B0600000101010101" charset="-127"/>
                  <a:ea typeface="Pretendard" panose="020B0600000101010101" charset="-127"/>
                  <a:cs typeface="Pretendard" panose="020B0600000101010101" charset="-127"/>
                  <a:sym typeface="Source Han Sans KR Bold"/>
                </a:rPr>
                <a:t>미국 국립 사법연구소</a:t>
              </a:r>
              <a:endParaRPr lang="en-US" altLang="ko-KR" sz="2000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Source Han Sans KR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699" y="800100"/>
            <a:ext cx="37774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3. </a:t>
            </a:r>
            <a:r>
              <a:rPr lang="ko-KR" altLang="en-US" sz="4000" b="1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Inter Bold"/>
              </a:rPr>
              <a:t>시스템 구조도</a:t>
            </a:r>
            <a:endParaRPr lang="en-US" sz="4000" b="1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Inter Bold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D1FD7D-ED98-47BF-9157-D639E5D94586}"/>
              </a:ext>
            </a:extLst>
          </p:cNvPr>
          <p:cNvSpPr txBox="1"/>
          <p:nvPr/>
        </p:nvSpPr>
        <p:spPr>
          <a:xfrm>
            <a:off x="4658779" y="897936"/>
            <a:ext cx="13476821" cy="41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CCTV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를 통해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실시간 사고 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·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화재 감지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,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앱을 통해 안전장비 유무 판단</a:t>
            </a:r>
            <a:r>
              <a:rPr lang="en-US" altLang="ko-KR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"/>
              </a:rPr>
              <a:t>및 위험 상황 알림</a:t>
            </a:r>
            <a:endParaRPr lang="en-US" altLang="ko-KR" sz="28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0E9EBAE-3453-21CB-8359-126EF4003730}"/>
              </a:ext>
            </a:extLst>
          </p:cNvPr>
          <p:cNvSpPr/>
          <p:nvPr/>
        </p:nvSpPr>
        <p:spPr>
          <a:xfrm>
            <a:off x="152400" y="114300"/>
            <a:ext cx="17983200" cy="9982200"/>
          </a:xfrm>
          <a:prstGeom prst="roundRect">
            <a:avLst>
              <a:gd name="adj" fmla="val 112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E6E9A684-69C3-404F-BCF7-298B085555B1}"/>
              </a:ext>
            </a:extLst>
          </p:cNvPr>
          <p:cNvSpPr/>
          <p:nvPr/>
        </p:nvSpPr>
        <p:spPr>
          <a:xfrm>
            <a:off x="827427" y="1638300"/>
            <a:ext cx="166331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4" name="순서도: 대체 처리 53">
            <a:extLst>
              <a:ext uri="{FF2B5EF4-FFF2-40B4-BE49-F238E27FC236}">
                <a16:creationId xmlns:a16="http://schemas.microsoft.com/office/drawing/2014/main" id="{F47C2F38-845F-4523-918F-238D9F2F4625}"/>
              </a:ext>
            </a:extLst>
          </p:cNvPr>
          <p:cNvSpPr/>
          <p:nvPr/>
        </p:nvSpPr>
        <p:spPr>
          <a:xfrm>
            <a:off x="4854710" y="2407874"/>
            <a:ext cx="8968494" cy="7383826"/>
          </a:xfrm>
          <a:prstGeom prst="flowChartAlternateProcess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CDE07E9-4C97-42F6-8D4C-FAD05C1C55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234" y="4503579"/>
            <a:ext cx="1430317" cy="143031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700BC02-1C56-4E38-9D8C-02C4023518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581" y="4818672"/>
            <a:ext cx="2089617" cy="208961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3861416-6FAE-4DA6-B060-7E31DF83B2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98" b="90088" l="470" r="93892">
                        <a14:foregroundMark x1="11198" y1="32774" x2="8536" y2="26219"/>
                        <a14:foregroundMark x1="2428" y1="30616" x2="2897" y2="27738"/>
                        <a14:foregroundMark x1="34221" y1="9033" x2="35474" y2="6235"/>
                        <a14:foregroundMark x1="35474" y1="2798" x2="38449" y2="3277"/>
                        <a14:foregroundMark x1="67110" y1="89928" x2="67737" y2="90088"/>
                        <a14:foregroundMark x1="2271" y1="66107" x2="1958" y2="66107"/>
                        <a14:foregroundMark x1="548" y1="28537" x2="2114" y2="29656"/>
                        <a14:foregroundMark x1="75724" y1="79057" x2="76194" y2="77538"/>
                        <a14:foregroundMark x1="93109" y1="88489" x2="93892" y2="88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25" y="7194687"/>
            <a:ext cx="1660967" cy="162714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DC68EA4-A5DB-4CBF-B2E6-56228661D754}"/>
              </a:ext>
            </a:extLst>
          </p:cNvPr>
          <p:cNvSpPr txBox="1"/>
          <p:nvPr/>
        </p:nvSpPr>
        <p:spPr>
          <a:xfrm>
            <a:off x="660951" y="8783233"/>
            <a:ext cx="356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Safety incident</a:t>
            </a:r>
            <a:endParaRPr lang="ko-KR" altLang="en-US" sz="3200" b="1" dirty="0"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5F117A-C8B3-4002-8B74-467EAA66150F}"/>
              </a:ext>
            </a:extLst>
          </p:cNvPr>
          <p:cNvCxnSpPr>
            <a:cxnSpLocks/>
          </p:cNvCxnSpPr>
          <p:nvPr/>
        </p:nvCxnSpPr>
        <p:spPr>
          <a:xfrm>
            <a:off x="13800252" y="3977430"/>
            <a:ext cx="1363548" cy="80486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D0CF46A-08EB-4179-AEC6-DDAA28D5DAEF}"/>
              </a:ext>
            </a:extLst>
          </p:cNvPr>
          <p:cNvSpPr/>
          <p:nvPr/>
        </p:nvSpPr>
        <p:spPr>
          <a:xfrm>
            <a:off x="8322254" y="1694205"/>
            <a:ext cx="1871456" cy="6185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  <a:sym typeface="Inter Bold"/>
              </a:rPr>
              <a:t>Server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BD2E6E4-A6B8-482E-84B9-1633A064A13F}"/>
              </a:ext>
            </a:extLst>
          </p:cNvPr>
          <p:cNvSpPr/>
          <p:nvPr/>
        </p:nvSpPr>
        <p:spPr>
          <a:xfrm>
            <a:off x="15217275" y="3616437"/>
            <a:ext cx="1713240" cy="6185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  <a:sym typeface="Inter Bold"/>
              </a:rPr>
              <a:t>APP</a:t>
            </a:r>
          </a:p>
        </p:txBody>
      </p:sp>
      <p:sp>
        <p:nvSpPr>
          <p:cNvPr id="65" name="AutoShape 2">
            <a:extLst>
              <a:ext uri="{FF2B5EF4-FFF2-40B4-BE49-F238E27FC236}">
                <a16:creationId xmlns:a16="http://schemas.microsoft.com/office/drawing/2014/main" id="{6952B83F-8446-468F-B31C-F675C4CC2454}"/>
              </a:ext>
            </a:extLst>
          </p:cNvPr>
          <p:cNvSpPr/>
          <p:nvPr/>
        </p:nvSpPr>
        <p:spPr>
          <a:xfrm>
            <a:off x="4856292" y="5950609"/>
            <a:ext cx="8932512" cy="2231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32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F7E6FF7B-9E35-4D8A-ABBA-4A8EA4E93F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05" y="1834318"/>
            <a:ext cx="1132891" cy="11328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8DD9CCD-5395-4809-8E10-D75F231CE6CD}"/>
              </a:ext>
            </a:extLst>
          </p:cNvPr>
          <p:cNvSpPr txBox="1"/>
          <p:nvPr/>
        </p:nvSpPr>
        <p:spPr>
          <a:xfrm>
            <a:off x="1469078" y="3019893"/>
            <a:ext cx="1219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Fire</a:t>
            </a:r>
            <a:endParaRPr lang="ko-KR" altLang="en-US" sz="3200" b="1" dirty="0"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DB6D8DA1-0624-4E42-82BD-942EF72901B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57" y="3693502"/>
            <a:ext cx="1277800" cy="12778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6F66A0B-E769-414A-A1A5-A16D10F618A1}"/>
              </a:ext>
            </a:extLst>
          </p:cNvPr>
          <p:cNvSpPr txBox="1"/>
          <p:nvPr/>
        </p:nvSpPr>
        <p:spPr>
          <a:xfrm>
            <a:off x="-470019" y="4887989"/>
            <a:ext cx="4813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Safety </a:t>
            </a:r>
          </a:p>
          <a:p>
            <a:pPr algn="ctr"/>
            <a:r>
              <a:rPr lang="en-US" altLang="ko-KR" sz="3200" b="1" dirty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equipment</a:t>
            </a:r>
            <a:endParaRPr lang="ko-KR" altLang="en-US" sz="3200" b="1" dirty="0"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76" name="오른쪽 대괄호 75">
            <a:extLst>
              <a:ext uri="{FF2B5EF4-FFF2-40B4-BE49-F238E27FC236}">
                <a16:creationId xmlns:a16="http://schemas.microsoft.com/office/drawing/2014/main" id="{0F89A1D4-D760-4DB1-ABA1-E6049B7CB4B4}"/>
              </a:ext>
            </a:extLst>
          </p:cNvPr>
          <p:cNvSpPr/>
          <p:nvPr/>
        </p:nvSpPr>
        <p:spPr>
          <a:xfrm>
            <a:off x="2704191" y="2594487"/>
            <a:ext cx="530148" cy="1938930"/>
          </a:xfrm>
          <a:prstGeom prst="rightBracket">
            <a:avLst/>
          </a:prstGeom>
          <a:noFill/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D4D3257-D1C5-4D18-9108-E0E1B77535E5}"/>
              </a:ext>
            </a:extLst>
          </p:cNvPr>
          <p:cNvCxnSpPr>
            <a:cxnSpLocks/>
          </p:cNvCxnSpPr>
          <p:nvPr/>
        </p:nvCxnSpPr>
        <p:spPr>
          <a:xfrm>
            <a:off x="3236777" y="3594220"/>
            <a:ext cx="1422002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DF2EC4DB-BB47-4AA7-B700-D77F616328E6}"/>
              </a:ext>
            </a:extLst>
          </p:cNvPr>
          <p:cNvSpPr txBox="1"/>
          <p:nvPr/>
        </p:nvSpPr>
        <p:spPr>
          <a:xfrm>
            <a:off x="7146242" y="5067525"/>
            <a:ext cx="44106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YOLOv8n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(You Only Live Once v8-Nano)</a:t>
            </a:r>
            <a:endParaRPr 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B55B873-2C6E-4941-9AAB-7966D6785A7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9500" y1="37000" x2="29500" y2="3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21" y="2813913"/>
            <a:ext cx="2510690" cy="2510690"/>
          </a:xfrm>
          <a:prstGeom prst="rect">
            <a:avLst/>
          </a:prstGeom>
        </p:spPr>
      </p:pic>
      <p:sp>
        <p:nvSpPr>
          <p:cNvPr id="81" name="TextBox 9">
            <a:extLst>
              <a:ext uri="{FF2B5EF4-FFF2-40B4-BE49-F238E27FC236}">
                <a16:creationId xmlns:a16="http://schemas.microsoft.com/office/drawing/2014/main" id="{E7736B71-4122-49A1-B922-A0CBA2A9147E}"/>
              </a:ext>
            </a:extLst>
          </p:cNvPr>
          <p:cNvSpPr txBox="1"/>
          <p:nvPr/>
        </p:nvSpPr>
        <p:spPr>
          <a:xfrm>
            <a:off x="7084919" y="2675160"/>
            <a:ext cx="4475258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화재 및 안전장비 감지 모델</a:t>
            </a:r>
            <a:endParaRPr 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3769F7E-AAFF-4A39-8A8C-968DA32000C7}"/>
              </a:ext>
            </a:extLst>
          </p:cNvPr>
          <p:cNvCxnSpPr>
            <a:cxnSpLocks/>
          </p:cNvCxnSpPr>
          <p:nvPr/>
        </p:nvCxnSpPr>
        <p:spPr>
          <a:xfrm>
            <a:off x="3296200" y="8039100"/>
            <a:ext cx="1422002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9">
            <a:extLst>
              <a:ext uri="{FF2B5EF4-FFF2-40B4-BE49-F238E27FC236}">
                <a16:creationId xmlns:a16="http://schemas.microsoft.com/office/drawing/2014/main" id="{62F7654D-CC66-4E8B-AE9C-2004F7C35EA5}"/>
              </a:ext>
            </a:extLst>
          </p:cNvPr>
          <p:cNvSpPr txBox="1"/>
          <p:nvPr/>
        </p:nvSpPr>
        <p:spPr>
          <a:xfrm>
            <a:off x="3858713" y="8630787"/>
            <a:ext cx="6250488" cy="727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Detectron2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Keypoints</a:t>
            </a: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 R-CNN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BA574C0F-5FB5-4752-99C1-7299BD7C003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654" b="89914" l="5090" r="93862">
                        <a14:foregroundMark x1="11677" y1="41210" x2="12874" y2="61527"/>
                        <a14:foregroundMark x1="5240" y1="54755" x2="5090" y2="48127"/>
                        <a14:foregroundMark x1="91766" y1="55620" x2="91766" y2="44813"/>
                        <a14:foregroundMark x1="74102" y1="47118" x2="77695" y2="44092"/>
                        <a14:foregroundMark x1="75299" y1="45821" x2="77246" y2="44092"/>
                        <a14:foregroundMark x1="72904" y1="46254" x2="72006" y2="45821"/>
                        <a14:foregroundMark x1="32635" y1="46110" x2="37126" y2="40058"/>
                        <a14:foregroundMark x1="93862" y1="52305" x2="91467" y2="43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24" y="6477845"/>
            <a:ext cx="2229281" cy="231604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0997A4B-79C2-42C4-B8FA-D0B66F25A67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2245" y1="32755" x2="23061" y2="25816"/>
                        <a14:foregroundMark x1="53265" y1="26122" x2="52959" y2="26633"/>
                        <a14:foregroundMark x1="44286" y1="52551" x2="49286" y2="42347"/>
                        <a14:foregroundMark x1="42347" y1="60102" x2="42347" y2="60102"/>
                        <a14:foregroundMark x1="46837" y1="60306" x2="46837" y2="60306"/>
                        <a14:foregroundMark x1="53878" y1="60306" x2="53878" y2="60306"/>
                        <a14:foregroundMark x1="58061" y1="60612" x2="58061" y2="60612"/>
                        <a14:foregroundMark x1="71633" y1="53673" x2="72857" y2="49082"/>
                        <a14:foregroundMark x1="68980" y1="59796" x2="68980" y2="59796"/>
                        <a14:foregroundMark x1="73776" y1="60000" x2="73776" y2="60000"/>
                        <a14:foregroundMark x1="80816" y1="60102" x2="80816" y2="60102"/>
                        <a14:foregroundMark x1="85306" y1="60000" x2="85306" y2="60000"/>
                        <a14:foregroundMark x1="18061" y1="50612" x2="21327" y2="45510"/>
                        <a14:foregroundMark x1="14898" y1="60408" x2="14898" y2="60408"/>
                        <a14:foregroundMark x1="20000" y1="60102" x2="20000" y2="60102"/>
                        <a14:foregroundMark x1="26735" y1="60102" x2="26735" y2="60102"/>
                        <a14:foregroundMark x1="31020" y1="60714" x2="31020" y2="60714"/>
                        <a14:foregroundMark x1="23061" y1="65918" x2="22857" y2="7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445" y="6143019"/>
            <a:ext cx="3182952" cy="3182952"/>
          </a:xfrm>
          <a:prstGeom prst="rect">
            <a:avLst/>
          </a:prstGeom>
        </p:spPr>
      </p:pic>
      <p:sp>
        <p:nvSpPr>
          <p:cNvPr id="86" name="TextBox 9">
            <a:extLst>
              <a:ext uri="{FF2B5EF4-FFF2-40B4-BE49-F238E27FC236}">
                <a16:creationId xmlns:a16="http://schemas.microsoft.com/office/drawing/2014/main" id="{C3293C6C-A93D-4D34-B812-2D773D8FF5E6}"/>
              </a:ext>
            </a:extLst>
          </p:cNvPr>
          <p:cNvSpPr txBox="1"/>
          <p:nvPr/>
        </p:nvSpPr>
        <p:spPr>
          <a:xfrm>
            <a:off x="9673924" y="8939307"/>
            <a:ext cx="4149280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Random Forest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6E5E668-8564-4FF0-95AB-CCB13FD3435C}"/>
              </a:ext>
            </a:extLst>
          </p:cNvPr>
          <p:cNvCxnSpPr>
            <a:cxnSpLocks/>
          </p:cNvCxnSpPr>
          <p:nvPr/>
        </p:nvCxnSpPr>
        <p:spPr>
          <a:xfrm>
            <a:off x="8657594" y="7886700"/>
            <a:ext cx="1329909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D2A4F44-CF0A-4C9D-8634-F925FF32F30E}"/>
              </a:ext>
            </a:extLst>
          </p:cNvPr>
          <p:cNvCxnSpPr>
            <a:cxnSpLocks/>
          </p:cNvCxnSpPr>
          <p:nvPr/>
        </p:nvCxnSpPr>
        <p:spPr>
          <a:xfrm flipV="1">
            <a:off x="13800252" y="6907993"/>
            <a:ext cx="1363548" cy="758004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">
            <a:extLst>
              <a:ext uri="{FF2B5EF4-FFF2-40B4-BE49-F238E27FC236}">
                <a16:creationId xmlns:a16="http://schemas.microsoft.com/office/drawing/2014/main" id="{562B2809-3094-445D-B097-E0F4D2F052EA}"/>
              </a:ext>
            </a:extLst>
          </p:cNvPr>
          <p:cNvSpPr txBox="1"/>
          <p:nvPr/>
        </p:nvSpPr>
        <p:spPr>
          <a:xfrm>
            <a:off x="7162800" y="6234134"/>
            <a:ext cx="4149280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안전사고 감지 모델</a:t>
            </a:r>
            <a:endParaRPr 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47659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4077</TotalTime>
  <Words>1307</Words>
  <Application>Microsoft Office PowerPoint</Application>
  <PresentationFormat>사용자 지정</PresentationFormat>
  <Paragraphs>322</Paragraphs>
  <Slides>30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Pretendard</vt:lpstr>
      <vt:lpstr>Pretendard Black</vt:lpstr>
      <vt:lpstr>Arial</vt:lpstr>
      <vt:lpstr>Pretendard SemiBold</vt:lpstr>
      <vt:lpstr>Pretendard ExtraBold</vt:lpstr>
      <vt:lpstr>Calibri</vt:lpstr>
      <vt:lpstr>맑은 고딕</vt:lpstr>
      <vt:lpstr>함초롬바탕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양시현</cp:lastModifiedBy>
  <cp:revision>332</cp:revision>
  <dcterms:created xsi:type="dcterms:W3CDTF">2006-08-16T00:00:00Z</dcterms:created>
  <dcterms:modified xsi:type="dcterms:W3CDTF">2024-10-26T14:08:23Z</dcterms:modified>
  <dc:identifier>DAGRkA2dqEs</dc:identifier>
</cp:coreProperties>
</file>